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73" r:id="rId2"/>
  </p:sldMasterIdLst>
  <p:notesMasterIdLst>
    <p:notesMasterId r:id="rId48"/>
  </p:notesMasterIdLst>
  <p:handoutMasterIdLst>
    <p:handoutMasterId r:id="rId49"/>
  </p:handoutMasterIdLst>
  <p:sldIdLst>
    <p:sldId id="256" r:id="rId3"/>
    <p:sldId id="257" r:id="rId4"/>
    <p:sldId id="311" r:id="rId5"/>
    <p:sldId id="400" r:id="rId6"/>
    <p:sldId id="401" r:id="rId7"/>
    <p:sldId id="402" r:id="rId8"/>
    <p:sldId id="403" r:id="rId9"/>
    <p:sldId id="316" r:id="rId10"/>
    <p:sldId id="404" r:id="rId11"/>
    <p:sldId id="407" r:id="rId12"/>
    <p:sldId id="408" r:id="rId13"/>
    <p:sldId id="406" r:id="rId14"/>
    <p:sldId id="412" r:id="rId15"/>
    <p:sldId id="422" r:id="rId16"/>
    <p:sldId id="423" r:id="rId17"/>
    <p:sldId id="409" r:id="rId18"/>
    <p:sldId id="427" r:id="rId19"/>
    <p:sldId id="428" r:id="rId20"/>
    <p:sldId id="429" r:id="rId21"/>
    <p:sldId id="430" r:id="rId22"/>
    <p:sldId id="431" r:id="rId23"/>
    <p:sldId id="432" r:id="rId24"/>
    <p:sldId id="437" r:id="rId25"/>
    <p:sldId id="433" r:id="rId26"/>
    <p:sldId id="434" r:id="rId27"/>
    <p:sldId id="435" r:id="rId28"/>
    <p:sldId id="436" r:id="rId29"/>
    <p:sldId id="410" r:id="rId30"/>
    <p:sldId id="411" r:id="rId31"/>
    <p:sldId id="419" r:id="rId32"/>
    <p:sldId id="420" r:id="rId33"/>
    <p:sldId id="421" r:id="rId34"/>
    <p:sldId id="425" r:id="rId35"/>
    <p:sldId id="414" r:id="rId36"/>
    <p:sldId id="413" r:id="rId37"/>
    <p:sldId id="424" r:id="rId38"/>
    <p:sldId id="415" r:id="rId39"/>
    <p:sldId id="416" r:id="rId40"/>
    <p:sldId id="426" r:id="rId41"/>
    <p:sldId id="417" r:id="rId42"/>
    <p:sldId id="418" r:id="rId43"/>
    <p:sldId id="264" r:id="rId44"/>
    <p:sldId id="315" r:id="rId45"/>
    <p:sldId id="272" r:id="rId46"/>
    <p:sldId id="273" r:id="rId47"/>
  </p:sldIdLst>
  <p:sldSz cx="9144000" cy="6858000" type="screen4x3"/>
  <p:notesSz cx="6815138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969696"/>
    <a:srgbClr val="33CCFF"/>
    <a:srgbClr val="008000"/>
    <a:srgbClr val="CC9900"/>
    <a:srgbClr val="FF33CC"/>
    <a:srgbClr val="FF99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699" autoAdjust="0"/>
    <p:restoredTop sz="85593" autoAdjust="0"/>
  </p:normalViewPr>
  <p:slideViewPr>
    <p:cSldViewPr>
      <p:cViewPr>
        <p:scale>
          <a:sx n="66" d="100"/>
          <a:sy n="66" d="100"/>
        </p:scale>
        <p:origin x="-1122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04"/>
    </p:cViewPr>
  </p:sorterViewPr>
  <p:notesViewPr>
    <p:cSldViewPr>
      <p:cViewPr varScale="1">
        <p:scale>
          <a:sx n="40" d="100"/>
          <a:sy n="40" d="100"/>
        </p:scale>
        <p:origin x="-1500" y="-96"/>
      </p:cViewPr>
      <p:guideLst>
        <p:guide orient="horz" pos="3132"/>
        <p:guide pos="214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0.xml"/><Relationship Id="rId3" Type="http://schemas.openxmlformats.org/officeDocument/2006/relationships/slide" Target="slides/slide6.xml"/><Relationship Id="rId7" Type="http://schemas.openxmlformats.org/officeDocument/2006/relationships/slide" Target="slides/slide37.xml"/><Relationship Id="rId2" Type="http://schemas.openxmlformats.org/officeDocument/2006/relationships/slide" Target="slides/slide5.xml"/><Relationship Id="rId1" Type="http://schemas.openxmlformats.org/officeDocument/2006/relationships/slide" Target="slides/slide3.xml"/><Relationship Id="rId6" Type="http://schemas.openxmlformats.org/officeDocument/2006/relationships/slide" Target="slides/slide34.xml"/><Relationship Id="rId5" Type="http://schemas.openxmlformats.org/officeDocument/2006/relationships/slide" Target="slides/slide16.xml"/><Relationship Id="rId4" Type="http://schemas.openxmlformats.org/officeDocument/2006/relationships/slide" Target="slides/slide7.xml"/><Relationship Id="rId9" Type="http://schemas.openxmlformats.org/officeDocument/2006/relationships/slide" Target="slides/slide4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/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l-PL"/>
          </a:p>
        </p:txBody>
      </p:sp>
      <p:sp>
        <p:nvSpPr>
          <p:cNvPr id="571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/>
          </a:p>
        </p:txBody>
      </p:sp>
      <p:sp>
        <p:nvSpPr>
          <p:cNvPr id="571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916DFC-375F-403E-9AF0-AD918E88E9B1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43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2" tIns="46296" rIns="92592" bIns="46296" numCol="1" anchor="t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3" y="0"/>
            <a:ext cx="29543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2" tIns="46296" rIns="92592" bIns="46296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4538"/>
            <a:ext cx="4972050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2625" y="4722813"/>
            <a:ext cx="5449888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2" tIns="46296" rIns="92592" bIns="462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43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2" tIns="46296" rIns="92592" bIns="46296" numCol="1" anchor="b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3" y="9442450"/>
            <a:ext cx="29543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2" tIns="46296" rIns="92592" bIns="46296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fld id="{5076A5D2-AA90-4E84-8A54-109618389A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7854FF-9032-40A0-B4CD-DB8D51E2E7AA}" type="slidenum">
              <a:rPr lang="en-US"/>
              <a:pPr/>
              <a:t>1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F23C1-EABF-4917-B0DE-BBEEB8DDB586}" type="slidenum">
              <a:rPr lang="en-US"/>
              <a:pPr/>
              <a:t>10</a:t>
            </a:fld>
            <a:endParaRPr lang="en-US"/>
          </a:p>
        </p:txBody>
      </p:sp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9A55E1-B749-4DDF-A8C9-17D74AF24C3C}" type="slidenum">
              <a:rPr lang="en-US"/>
              <a:pPr/>
              <a:t>11</a:t>
            </a:fld>
            <a:endParaRPr lang="en-US"/>
          </a:p>
        </p:txBody>
      </p:sp>
      <p:sp>
        <p:nvSpPr>
          <p:cNvPr id="69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15323F-34FA-49F1-9C2C-F311823BA952}" type="slidenum">
              <a:rPr lang="en-US"/>
              <a:pPr/>
              <a:t>12</a:t>
            </a:fld>
            <a:endParaRPr lang="en-US"/>
          </a:p>
        </p:txBody>
      </p:sp>
      <p:sp>
        <p:nvSpPr>
          <p:cNvPr id="69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DF18F9-5CA7-4E49-9E6D-0A63B05FF1E0}" type="slidenum">
              <a:rPr lang="en-US"/>
              <a:pPr/>
              <a:t>13</a:t>
            </a:fld>
            <a:endParaRPr lang="en-US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59D18F-BB39-4B1F-A125-7433A01A56B8}" type="slidenum">
              <a:rPr lang="en-US"/>
              <a:pPr/>
              <a:t>16</a:t>
            </a:fld>
            <a:endParaRPr lang="en-US"/>
          </a:p>
        </p:txBody>
      </p:sp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722813"/>
            <a:ext cx="4995862" cy="4475162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45915E-91BF-46E1-866E-56117D3B87C7}" type="slidenum">
              <a:rPr lang="en-US"/>
              <a:pPr/>
              <a:t>28</a:t>
            </a:fld>
            <a:endParaRPr lang="en-US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Wynaleziona przez Douglasa Engelbarta w 1963 r.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411526-708A-44CF-9CA7-B810E54190C9}" type="slidenum">
              <a:rPr lang="en-US"/>
              <a:pPr/>
              <a:t>29</a:t>
            </a:fld>
            <a:endParaRPr lang="en-US"/>
          </a:p>
        </p:txBody>
      </p:sp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9637E1-1EE4-45D6-B7DA-AF4DE59F8292}" type="slidenum">
              <a:rPr lang="en-US"/>
              <a:pPr/>
              <a:t>34</a:t>
            </a:fld>
            <a:endParaRPr lang="en-US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722813"/>
            <a:ext cx="4995862" cy="4475162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1D230-2CC9-410E-A096-5839322D58DB}" type="slidenum">
              <a:rPr lang="en-US"/>
              <a:pPr/>
              <a:t>35</a:t>
            </a:fld>
            <a:endParaRPr lang="en-US"/>
          </a:p>
        </p:txBody>
      </p:sp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DBA7EE-F7E1-4BA4-A653-6A13B560BF7A}" type="slidenum">
              <a:rPr lang="en-US"/>
              <a:pPr/>
              <a:t>36</a:t>
            </a:fld>
            <a:endParaRPr lang="en-US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Myszka jest zasadniczo małą, szybko reagującą kamerą wideo i procesorem informacji wizyjnej.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4E13D3-A1E8-4216-8E84-F4B900DADC9E}" type="slidenum">
              <a:rPr lang="en-US"/>
              <a:pPr/>
              <a:t>2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94F1EB-77F0-4F2D-8994-B75A70C780D1}" type="slidenum">
              <a:rPr lang="en-US"/>
              <a:pPr/>
              <a:t>37</a:t>
            </a:fld>
            <a:endParaRPr lang="en-US"/>
          </a:p>
        </p:txBody>
      </p:sp>
      <p:sp>
        <p:nvSpPr>
          <p:cNvPr id="71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722813"/>
            <a:ext cx="4995862" cy="4475162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B7AD2-E27D-4DB4-916D-14E089153D6D}" type="slidenum">
              <a:rPr lang="en-US"/>
              <a:pPr/>
              <a:t>38</a:t>
            </a:fld>
            <a:endParaRPr lang="en-US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D022A7-476B-42EC-9708-41E02F9408D0}" type="slidenum">
              <a:rPr lang="en-US"/>
              <a:pPr/>
              <a:t>39</a:t>
            </a:fld>
            <a:endParaRPr lang="en-US"/>
          </a:p>
        </p:txBody>
      </p:sp>
      <p:sp>
        <p:nvSpPr>
          <p:cNvPr id="73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/>
              <a:t>A</a:t>
            </a:r>
            <a:r>
              <a:rPr lang="pl-PL"/>
              <a:t> - układ scalony Freescale / Motorola MC543050C8FJE zintegrowany układ scalony służący do ogólnych zastosowań logicznych pry częstotliwościach do 30MHz i czasach przełączania 12-15ns</a:t>
            </a:r>
          </a:p>
          <a:p>
            <a:r>
              <a:rPr lang="pl-PL" b="1"/>
              <a:t>B</a:t>
            </a:r>
            <a:r>
              <a:rPr lang="pl-PL"/>
              <a:t> - płytka zawierająca sensor oraz jego wyprowadzenia</a:t>
            </a:r>
          </a:p>
          <a:p>
            <a:r>
              <a:rPr lang="pl-PL" b="1"/>
              <a:t>C </a:t>
            </a:r>
            <a:r>
              <a:rPr lang="pl-PL"/>
              <a:t>- dioda LED</a:t>
            </a:r>
          </a:p>
          <a:p>
            <a:r>
              <a:rPr lang="pl-PL" b="1"/>
              <a:t>D1, D2, D3 -</a:t>
            </a:r>
            <a:r>
              <a:rPr lang="pl-PL"/>
              <a:t> przyciski myszy</a:t>
            </a:r>
          </a:p>
          <a:p>
            <a:r>
              <a:rPr lang="pl-PL" b="1"/>
              <a:t>E -</a:t>
            </a:r>
            <a:r>
              <a:rPr lang="pl-PL"/>
              <a:t> układ optyczny rejestrujący obrót rolki</a:t>
            </a:r>
          </a:p>
          <a:p>
            <a:r>
              <a:rPr lang="pl-PL" b="1"/>
              <a:t>F -</a:t>
            </a:r>
            <a:r>
              <a:rPr lang="pl-PL"/>
              <a:t> antena </a:t>
            </a:r>
          </a:p>
          <a:p>
            <a:endParaRPr 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A81ACC-FC26-4D30-85FE-6B029FF6502D}" type="slidenum">
              <a:rPr lang="en-US"/>
              <a:pPr/>
              <a:t>40</a:t>
            </a:fld>
            <a:endParaRPr lang="en-US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722813"/>
            <a:ext cx="4995862" cy="4475162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9E94C9-EBF7-4892-9488-96BD04442CFC}" type="slidenum">
              <a:rPr lang="en-US"/>
              <a:pPr/>
              <a:t>41</a:t>
            </a:fld>
            <a:endParaRPr lang="en-US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Urządzenie to bywa nazywane </a:t>
            </a:r>
            <a:r>
              <a:rPr lang="pl-PL" b="1"/>
              <a:t>kotem.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DD8A7-BE2A-4358-AFF4-EB055641B983}" type="slidenum">
              <a:rPr lang="en-US"/>
              <a:pPr/>
              <a:t>42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722813"/>
            <a:ext cx="4995862" cy="4475162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0D732C-8EE7-41F4-BCBF-162F1B80F7FD}" type="slidenum">
              <a:rPr lang="en-US"/>
              <a:pPr/>
              <a:t>44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pl-P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05015-5A56-430B-96B2-2C3E366B06F9}" type="slidenum">
              <a:rPr lang="en-US"/>
              <a:pPr/>
              <a:t>45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Daj możliwość zadania pytań dotyczących prezentacji.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7272EC-C96A-42D9-AB6B-A857821F2EA8}" type="slidenum">
              <a:rPr lang="en-US"/>
              <a:pPr/>
              <a:t>3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722813"/>
            <a:ext cx="4995862" cy="4475162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244C7A-D5E0-4513-9BEC-32829607667C}" type="slidenum">
              <a:rPr lang="en-US"/>
              <a:pPr/>
              <a:t>4</a:t>
            </a:fld>
            <a:endParaRPr lang="en-US"/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451152-521D-4D0A-95B1-ADCAD7123F1D}" type="slidenum">
              <a:rPr lang="en-US"/>
              <a:pPr/>
              <a:t>5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722813"/>
            <a:ext cx="4995862" cy="4475162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13FFE-1F65-4288-B687-D0A657C0485B}" type="slidenum">
              <a:rPr lang="en-US"/>
              <a:pPr/>
              <a:t>6</a:t>
            </a:fld>
            <a:endParaRPr lang="en-US"/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722813"/>
            <a:ext cx="4995862" cy="4475162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A45205-301B-402E-9CC6-563F2C39B2B0}" type="slidenum">
              <a:rPr lang="en-US"/>
              <a:pPr/>
              <a:t>7</a:t>
            </a:fld>
            <a:endParaRPr lang="en-U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722813"/>
            <a:ext cx="4995862" cy="4475162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9AB64-C7AC-464F-816A-6F364A461395}" type="slidenum">
              <a:rPr lang="en-US"/>
              <a:pPr/>
              <a:t>8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1942EC-F50E-4B51-BA2E-08E7413D6A8C}" type="slidenum">
              <a:rPr lang="en-US"/>
              <a:pPr/>
              <a:t>9</a:t>
            </a:fld>
            <a:endParaRPr lang="en-US"/>
          </a:p>
        </p:txBody>
      </p:sp>
      <p:sp>
        <p:nvSpPr>
          <p:cNvPr id="68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81075"/>
            <a:ext cx="7772400" cy="1470025"/>
          </a:xfrm>
          <a:noFill/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Kliknij, aby edytować styl wzorca tytułu</a:t>
            </a:r>
          </a:p>
        </p:txBody>
      </p:sp>
      <p:sp>
        <p:nvSpPr>
          <p:cNvPr id="722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482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800" b="1"/>
            </a:lvl1pPr>
          </a:lstStyle>
          <a:p>
            <a:r>
              <a:rPr lang="en-US"/>
              <a:t>Kliknij, aby edytować styl wzorca podtytułu</a:t>
            </a:r>
          </a:p>
        </p:txBody>
      </p:sp>
      <p:sp>
        <p:nvSpPr>
          <p:cNvPr id="72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231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9AB17C9E-6DE0-4D05-8B17-B3A3B3F78563}" type="datetime1">
              <a:rPr lang="pl-PL" smtClean="0"/>
              <a:t>2013-10-07</a:t>
            </a:fld>
            <a:endParaRPr lang="en-US"/>
          </a:p>
        </p:txBody>
      </p:sp>
      <p:sp>
        <p:nvSpPr>
          <p:cNvPr id="72294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172200"/>
            <a:ext cx="2971800" cy="4572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22950" name="Rectangle 6"/>
          <p:cNvSpPr>
            <a:spLocks noChangeArrowheads="1"/>
          </p:cNvSpPr>
          <p:nvPr/>
        </p:nvSpPr>
        <p:spPr bwMode="auto">
          <a:xfrm>
            <a:off x="150813" y="6170613"/>
            <a:ext cx="8612187" cy="608012"/>
          </a:xfrm>
          <a:prstGeom prst="rect">
            <a:avLst/>
          </a:prstGeom>
          <a:gradFill rotWithShape="1">
            <a:gsLst>
              <a:gs pos="0">
                <a:srgbClr val="FADD06"/>
              </a:gs>
              <a:gs pos="100000">
                <a:srgbClr val="FADD06">
                  <a:gamma/>
                  <a:tint val="19216"/>
                  <a:invGamma/>
                </a:srgbClr>
              </a:gs>
            </a:gsLst>
            <a:path path="rect">
              <a:fillToRect r="100000" b="100000"/>
            </a:path>
          </a:gradFill>
          <a:ln w="127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722951" name="Rectangle 7"/>
          <p:cNvSpPr>
            <a:spLocks noChangeArrowheads="1"/>
          </p:cNvSpPr>
          <p:nvPr/>
        </p:nvSpPr>
        <p:spPr bwMode="auto">
          <a:xfrm>
            <a:off x="152400" y="0"/>
            <a:ext cx="1371600" cy="6172200"/>
          </a:xfrm>
          <a:prstGeom prst="rect">
            <a:avLst/>
          </a:prstGeom>
          <a:solidFill>
            <a:srgbClr val="FBE961">
              <a:alpha val="23000"/>
            </a:srgbClr>
          </a:solidFill>
          <a:ln w="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l-PL"/>
          </a:p>
        </p:txBody>
      </p:sp>
      <p:pic>
        <p:nvPicPr>
          <p:cNvPr id="722952" name="Picture 8" descr="DD0100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8838" y="0"/>
            <a:ext cx="1935162" cy="143351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8389F3-9DD0-48A8-B22F-BFAC6A1381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57912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57912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2A2667-DD6E-495D-8597-5EFC5D12AC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4740-6E28-4D51-9F97-85548753510D}" type="datetime1">
              <a:rPr lang="pl-PL" smtClean="0"/>
              <a:t>2013-10-07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8035-54E2-4B40-A739-CEDBAC8C5F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CB623-4541-456D-8DB7-362ABCC26960}" type="datetime1">
              <a:rPr lang="pl-PL" smtClean="0"/>
              <a:t>2013-10-07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B678E-38EA-44F8-88DC-CF7649674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A4EF-7DFD-45D3-B3AC-2AB3626D9E5A}" type="datetime1">
              <a:rPr lang="pl-PL" smtClean="0"/>
              <a:t>2013-10-07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E8CB-B6E6-400C-A069-A8EA24A4F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8CD5-1862-4A94-AC1C-CDCDE816D372}" type="datetime1">
              <a:rPr lang="pl-PL" smtClean="0"/>
              <a:t>2013-10-07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CB9D-D0EE-4844-B214-A3E7312B6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0642-846D-479E-A62E-0E32686E33E4}" type="datetime1">
              <a:rPr lang="pl-PL" smtClean="0"/>
              <a:t>2013-10-07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4A43-5776-452F-975A-77D876153D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4570-75A9-40CF-B59B-B47786D48227}" type="datetime1">
              <a:rPr lang="pl-PL" smtClean="0"/>
              <a:t>2013-10-07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9B2E-60B2-4E03-A5B4-9EB2C6BA8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2065-0249-4EAD-A2C0-6AB704E3E35A}" type="datetime1">
              <a:rPr lang="pl-PL" smtClean="0"/>
              <a:t>2013-10-07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987C-9B21-4B5F-8692-4A31088C9F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5FCA-432E-4792-B3E1-085848E032DC}" type="datetime1">
              <a:rPr lang="pl-PL" smtClean="0"/>
              <a:t>2013-10-07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8721-C253-410E-981D-7362F0B8B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AB678E-38EA-44F8-88DC-CF7649674A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C409-35D2-4D55-8062-55388AC7AACA}" type="datetime1">
              <a:rPr lang="pl-PL" smtClean="0"/>
              <a:t>2013-10-07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8BF1D9F1-941F-43B5-AC0F-8D7D44062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917C2-011A-4CE4-8165-417627AA4721}" type="datetime1">
              <a:rPr lang="pl-PL" smtClean="0"/>
              <a:t>2013-10-07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389F3-9DD0-48A8-B22F-BFAC6A13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2C01-793A-447B-A98E-05AC61B76BA7}" type="datetime1">
              <a:rPr lang="pl-PL" smtClean="0"/>
              <a:t>2013-10-07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2667-DD6E-495D-8597-5EFC5D12A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84E8CB-B6E6-400C-A069-A8EA24A4FF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76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076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D0CB9D-D0EE-4844-B214-A3E7312B68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BB4A43-5776-452F-975A-77D876153D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2B9B2E-60B2-4E03-A5B4-9EB2C6BA80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0D987C-9B21-4B5F-8692-4A31088C9F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938721-C253-410E-981D-7362F0B8B9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F1D9F1-941F-43B5-AC0F-8D7D440627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30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Kliknij, aby edytować style wzorca tekstu</a:t>
            </a:r>
          </a:p>
          <a:p>
            <a:pPr lvl="1"/>
            <a:r>
              <a:rPr lang="en-US" smtClean="0"/>
              <a:t>Drugi poziom</a:t>
            </a:r>
          </a:p>
          <a:p>
            <a:pPr lvl="2"/>
            <a:r>
              <a:rPr lang="en-US" smtClean="0"/>
              <a:t>Trzeci poziom</a:t>
            </a:r>
          </a:p>
          <a:p>
            <a:pPr lvl="3"/>
            <a:r>
              <a:rPr lang="en-US" smtClean="0"/>
              <a:t>Czwarty poziom</a:t>
            </a:r>
          </a:p>
          <a:p>
            <a:pPr lvl="4"/>
            <a:r>
              <a:rPr lang="en-US" smtClean="0"/>
              <a:t>Piąty poziom</a:t>
            </a:r>
          </a:p>
        </p:txBody>
      </p:sp>
      <p:sp>
        <p:nvSpPr>
          <p:cNvPr id="72192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248400"/>
            <a:ext cx="3352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2192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DA92C92D-ADF5-42F6-851D-661F3E5C0C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21925" name="Rectangle 5"/>
          <p:cNvSpPr>
            <a:spLocks noChangeArrowheads="1"/>
          </p:cNvSpPr>
          <p:nvPr/>
        </p:nvSpPr>
        <p:spPr bwMode="auto">
          <a:xfrm>
            <a:off x="152400" y="6324600"/>
            <a:ext cx="8610600" cy="457200"/>
          </a:xfrm>
          <a:prstGeom prst="rect">
            <a:avLst/>
          </a:prstGeom>
          <a:gradFill rotWithShape="1">
            <a:gsLst>
              <a:gs pos="0">
                <a:srgbClr val="B63B22"/>
              </a:gs>
              <a:gs pos="100000">
                <a:srgbClr val="F7DF69"/>
              </a:gs>
            </a:gsLst>
            <a:lin ang="18900000" scaled="1"/>
          </a:gradFill>
          <a:ln w="127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7219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86800" cy="609600"/>
          </a:xfrm>
          <a:prstGeom prst="rect">
            <a:avLst/>
          </a:prstGeom>
          <a:gradFill rotWithShape="1">
            <a:gsLst>
              <a:gs pos="0">
                <a:srgbClr val="F2871C"/>
              </a:gs>
              <a:gs pos="100000">
                <a:srgbClr val="C9641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Kliknij, aby edytować styl wzorca tytułu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wip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000066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00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000066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DB0E2BD-E398-484F-A4D0-955BBCD65AE4}" type="datetime1">
              <a:rPr lang="pl-PL" smtClean="0"/>
              <a:t>2013-10-07</a:t>
            </a:fld>
            <a:endParaRPr lang="pl-P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A92C92D-ADF5-42F6-851D-661F3E5C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wip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1/Keyboard-gray-old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hyperlink" Target="http://upload.wikimedia.org/wikipedia/commons/f/f2/Keyboard-wireless-black.jpg" TargetMode="Externa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3200" dirty="0"/>
              <a:t>Urządzenia techniki komputerowej</a:t>
            </a:r>
            <a:br>
              <a:rPr lang="pl-PL" sz="3200" dirty="0"/>
            </a:br>
            <a:r>
              <a:rPr lang="pl-PL" sz="3200" b="0" dirty="0"/>
              <a:t>Identyfikacja i charakteryzowanie urządzeń zewnętrznych komputera</a:t>
            </a:r>
            <a:r>
              <a:rPr lang="pl-PL" dirty="0"/>
              <a:t> 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Klawiatura i urządzenia wskazujące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Budowa i zasada działania klawiatury</a:t>
            </a:r>
            <a:endParaRPr lang="en-US"/>
          </a:p>
        </p:txBody>
      </p:sp>
      <p:sp>
        <p:nvSpPr>
          <p:cNvPr id="693251" name="Text Box 3"/>
          <p:cNvSpPr txBox="1">
            <a:spLocks noChangeArrowheads="1"/>
          </p:cNvSpPr>
          <p:nvPr/>
        </p:nvSpPr>
        <p:spPr bwMode="auto">
          <a:xfrm>
            <a:off x="250825" y="5516563"/>
            <a:ext cx="8208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sp>
        <p:nvSpPr>
          <p:cNvPr id="693252" name="Rectangle 4"/>
          <p:cNvSpPr>
            <a:spLocks noChangeArrowheads="1"/>
          </p:cNvSpPr>
          <p:nvPr/>
        </p:nvSpPr>
        <p:spPr bwMode="auto">
          <a:xfrm>
            <a:off x="0" y="2071678"/>
            <a:ext cx="9144000" cy="409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l-PL" sz="2800" dirty="0">
                <a:solidFill>
                  <a:srgbClr val="000066"/>
                </a:solidFill>
              </a:rPr>
              <a:t>Zależności siły od drogi dla klawisza według przepisów</a:t>
            </a:r>
          </a:p>
          <a:p>
            <a:pPr marL="342900" indent="-342900">
              <a:spcBef>
                <a:spcPct val="20000"/>
              </a:spcBef>
            </a:pPr>
            <a:r>
              <a:rPr lang="pl-PL" sz="2800" dirty="0">
                <a:solidFill>
                  <a:srgbClr val="000066"/>
                </a:solidFill>
              </a:rPr>
              <a:t>International </a:t>
            </a:r>
            <a:r>
              <a:rPr lang="pl-PL" sz="2800" dirty="0" err="1">
                <a:solidFill>
                  <a:srgbClr val="000066"/>
                </a:solidFill>
              </a:rPr>
              <a:t>Standardization</a:t>
            </a:r>
            <a:r>
              <a:rPr lang="pl-PL" sz="2800" dirty="0">
                <a:solidFill>
                  <a:srgbClr val="000066"/>
                </a:solidFill>
              </a:rPr>
              <a:t> </a:t>
            </a:r>
            <a:r>
              <a:rPr lang="pl-PL" sz="2800" dirty="0" err="1">
                <a:solidFill>
                  <a:srgbClr val="000066"/>
                </a:solidFill>
              </a:rPr>
              <a:t>Organization</a:t>
            </a:r>
            <a:r>
              <a:rPr lang="pl-PL" sz="2800" dirty="0">
                <a:solidFill>
                  <a:srgbClr val="000066"/>
                </a:solidFill>
              </a:rPr>
              <a:t> (ISO).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 dirty="0">
                <a:solidFill>
                  <a:srgbClr val="000066"/>
                </a:solidFill>
              </a:rPr>
              <a:t>droga zadziałania (oś x) nie powinna być dłuższa niż sześć i krótsza niż 1,5 milimetra.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 dirty="0">
                <a:solidFill>
                  <a:srgbClr val="000066"/>
                </a:solidFill>
              </a:rPr>
              <a:t>zalecana jest droga od dwóch do czterech milimetrów.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 dirty="0">
                <a:solidFill>
                  <a:srgbClr val="000066"/>
                </a:solidFill>
              </a:rPr>
              <a:t>po przebyciu odcinka wynoszącego od 15 do 40% całej drogi występuje próg nacisku,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 dirty="0">
                <a:solidFill>
                  <a:srgbClr val="000066"/>
                </a:solidFill>
              </a:rPr>
              <a:t>po jego przekroczeniu reakcja klawisza powinna znacznie zmaleć.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Budowa i zasada działania klawiatury</a:t>
            </a:r>
            <a:endParaRPr lang="en-US"/>
          </a:p>
        </p:txBody>
      </p:sp>
      <p:sp>
        <p:nvSpPr>
          <p:cNvPr id="695299" name="Text Box 3"/>
          <p:cNvSpPr txBox="1">
            <a:spLocks noChangeArrowheads="1"/>
          </p:cNvSpPr>
          <p:nvPr/>
        </p:nvSpPr>
        <p:spPr bwMode="auto">
          <a:xfrm>
            <a:off x="250825" y="5516563"/>
            <a:ext cx="8208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sp>
        <p:nvSpPr>
          <p:cNvPr id="695300" name="Rectangle 4"/>
          <p:cNvSpPr>
            <a:spLocks noChangeArrowheads="1"/>
          </p:cNvSpPr>
          <p:nvPr/>
        </p:nvSpPr>
        <p:spPr bwMode="auto">
          <a:xfrm>
            <a:off x="0" y="2143116"/>
            <a:ext cx="9144000" cy="40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 dirty="0">
                <a:solidFill>
                  <a:srgbClr val="000066"/>
                </a:solidFill>
              </a:rPr>
              <a:t>w dolinie między progiem a ponownym wzniesieniem ku ogranicznikowi końcowemu musi być umieszczony punkt przełączania.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 dirty="0">
                <a:solidFill>
                  <a:srgbClr val="000066"/>
                </a:solidFill>
              </a:rPr>
              <a:t>jest to miejsce, w którym następuje zamknięcie styku elektrycznego, bezpośrednio po nim na ekranie pojawia się znak odpowiadający klawiszowi.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 dirty="0">
                <a:solidFill>
                  <a:srgbClr val="000066"/>
                </a:solidFill>
              </a:rPr>
              <a:t>norma dopuszcza występowanie na progu sił w granicach 0,25 do 1,5 N.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Budowa i zasada działania klawiatury</a:t>
            </a:r>
            <a:endParaRPr lang="en-US"/>
          </a:p>
        </p:txBody>
      </p:sp>
      <p:sp>
        <p:nvSpPr>
          <p:cNvPr id="690179" name="Text Box 3"/>
          <p:cNvSpPr txBox="1">
            <a:spLocks noChangeArrowheads="1"/>
          </p:cNvSpPr>
          <p:nvPr/>
        </p:nvSpPr>
        <p:spPr bwMode="auto">
          <a:xfrm>
            <a:off x="250825" y="5516563"/>
            <a:ext cx="8208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pic>
        <p:nvPicPr>
          <p:cNvPr id="690180" name="Picture 4" descr="str%2060%20zaleznosc%20or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81075"/>
            <a:ext cx="9144000" cy="4752975"/>
          </a:xfrm>
          <a:prstGeom prst="rect">
            <a:avLst/>
          </a:prstGeom>
          <a:noFill/>
        </p:spPr>
      </p:pic>
      <p:sp>
        <p:nvSpPr>
          <p:cNvPr id="690181" name="Text Box 5"/>
          <p:cNvSpPr txBox="1">
            <a:spLocks noChangeArrowheads="1"/>
          </p:cNvSpPr>
          <p:nvPr/>
        </p:nvSpPr>
        <p:spPr bwMode="auto">
          <a:xfrm>
            <a:off x="395288" y="5661025"/>
            <a:ext cx="8497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>
                <a:solidFill>
                  <a:srgbClr val="000066"/>
                </a:solidFill>
              </a:rPr>
              <a:t>Zależność siły oporu od drogi naciskanego klawisza</a:t>
            </a:r>
            <a:endParaRPr lang="pl-PL" sz="280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494" name="Picture 6"/>
          <p:cNvPicPr>
            <a:picLocks noChangeAspect="1" noChangeArrowheads="1"/>
          </p:cNvPicPr>
          <p:nvPr/>
        </p:nvPicPr>
        <p:blipFill>
          <a:blip r:embed="rId3"/>
          <a:srcRect t="4213" r="10556" b="17101"/>
          <a:stretch>
            <a:fillRect/>
          </a:stretch>
        </p:blipFill>
        <p:spPr bwMode="auto">
          <a:xfrm>
            <a:off x="4140200" y="836613"/>
            <a:ext cx="5003800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3495" name="Text Box 7"/>
          <p:cNvSpPr txBox="1">
            <a:spLocks noChangeArrowheads="1"/>
          </p:cNvSpPr>
          <p:nvPr/>
        </p:nvSpPr>
        <p:spPr bwMode="auto">
          <a:xfrm>
            <a:off x="5399088" y="5084763"/>
            <a:ext cx="374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dirty="0">
                <a:solidFill>
                  <a:schemeClr val="bg1"/>
                </a:solidFill>
              </a:rPr>
              <a:t>Klawiatura multimedialna</a:t>
            </a:r>
          </a:p>
        </p:txBody>
      </p:sp>
      <p:sp>
        <p:nvSpPr>
          <p:cNvPr id="703493" name="Text Box 5"/>
          <p:cNvSpPr txBox="1">
            <a:spLocks noChangeArrowheads="1"/>
          </p:cNvSpPr>
          <p:nvPr/>
        </p:nvSpPr>
        <p:spPr bwMode="auto">
          <a:xfrm>
            <a:off x="0" y="1285860"/>
            <a:ext cx="50038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pl-PL" sz="2800" dirty="0">
                <a:solidFill>
                  <a:schemeClr val="bg1"/>
                </a:solidFill>
              </a:rPr>
              <a:t>możemy uruchomić przeglądarkę WWW,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pl-PL" sz="2800" dirty="0">
                <a:solidFill>
                  <a:schemeClr val="bg1"/>
                </a:solidFill>
              </a:rPr>
              <a:t>przyciski multimedialne,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pl-PL" sz="2800" dirty="0">
                <a:solidFill>
                  <a:schemeClr val="bg1"/>
                </a:solidFill>
              </a:rPr>
              <a:t>rolka do przewijanie zawartości okienek, </a:t>
            </a:r>
            <a:br>
              <a:rPr lang="pl-PL" sz="2800" dirty="0">
                <a:solidFill>
                  <a:schemeClr val="bg1"/>
                </a:solidFill>
              </a:rPr>
            </a:br>
            <a:r>
              <a:rPr lang="pl-PL" sz="2800" dirty="0">
                <a:solidFill>
                  <a:schemeClr val="bg1"/>
                </a:solidFill>
              </a:rPr>
              <a:t>oraz nawigacji,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pl-PL" sz="2800" dirty="0">
                <a:solidFill>
                  <a:schemeClr val="bg1"/>
                </a:solidFill>
              </a:rPr>
              <a:t>klawisze specjalne umożliwiają uruchomienie zdefiniowanego programu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/>
              <a:t>Budowa i zasada działania klawiatury</a:t>
            </a:r>
          </a:p>
        </p:txBody>
      </p:sp>
      <p:sp>
        <p:nvSpPr>
          <p:cNvPr id="72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270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1113" y="1066800"/>
            <a:ext cx="6583362" cy="47244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/>
              <a:t>Budowa i zasada działania klawiatury</a:t>
            </a:r>
          </a:p>
        </p:txBody>
      </p:sp>
      <p:sp>
        <p:nvSpPr>
          <p:cNvPr id="72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280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8388" y="1000125"/>
            <a:ext cx="7008812" cy="485775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/>
              <a:t>Agenda</a:t>
            </a:r>
          </a:p>
        </p:txBody>
      </p:sp>
      <p:sp>
        <p:nvSpPr>
          <p:cNvPr id="697347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8763000" cy="5029200"/>
          </a:xfrm>
          <a:noFill/>
          <a:ln/>
        </p:spPr>
        <p:txBody>
          <a:bodyPr/>
          <a:lstStyle/>
          <a:p>
            <a:r>
              <a:rPr lang="pl-PL">
                <a:solidFill>
                  <a:srgbClr val="969696"/>
                </a:solidFill>
              </a:rPr>
              <a:t>Budowa i zasada działania klawiatury</a:t>
            </a:r>
          </a:p>
          <a:p>
            <a:r>
              <a:rPr lang="pl-PL"/>
              <a:t>Budowa i zasada działania myszki kulkowej</a:t>
            </a:r>
          </a:p>
          <a:p>
            <a:r>
              <a:rPr lang="pl-PL">
                <a:solidFill>
                  <a:srgbClr val="969696"/>
                </a:solidFill>
              </a:rPr>
              <a:t>Budowa i zasada działania myszki optycznej</a:t>
            </a:r>
          </a:p>
          <a:p>
            <a:r>
              <a:rPr lang="pl-PL">
                <a:solidFill>
                  <a:srgbClr val="969696"/>
                </a:solidFill>
              </a:rPr>
              <a:t>Budowa i zasada działania myszki bezprzewodowej</a:t>
            </a:r>
          </a:p>
          <a:p>
            <a:r>
              <a:rPr lang="pl-PL">
                <a:solidFill>
                  <a:srgbClr val="969696"/>
                </a:solidFill>
              </a:rPr>
              <a:t>Budowa i zasada działania trackballa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66774"/>
          </a:xfrm>
        </p:spPr>
        <p:txBody>
          <a:bodyPr>
            <a:normAutofit/>
          </a:bodyPr>
          <a:lstStyle/>
          <a:p>
            <a:r>
              <a:rPr lang="pl-PL" dirty="0" smtClean="0"/>
              <a:t>Budowa klawiatury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085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>
                <a:solidFill>
                  <a:schemeClr val="bg1"/>
                </a:solidFill>
              </a:rPr>
              <a:t>We współczesnych klawiaturach wykorzystuje się kilka różnych </a:t>
            </a:r>
            <a:r>
              <a:rPr lang="pl-PL" dirty="0" smtClean="0">
                <a:solidFill>
                  <a:schemeClr val="bg1"/>
                </a:solidFill>
              </a:rPr>
              <a:t>rozwiązań </a:t>
            </a:r>
            <a:r>
              <a:rPr lang="pl-PL" dirty="0" smtClean="0">
                <a:solidFill>
                  <a:schemeClr val="bg1"/>
                </a:solidFill>
              </a:rPr>
              <a:t>związanych z rejestrowaniem naciskanych klawiszy. </a:t>
            </a:r>
            <a:r>
              <a:rPr lang="pl-PL" dirty="0" smtClean="0">
                <a:solidFill>
                  <a:schemeClr val="bg1"/>
                </a:solidFill>
              </a:rPr>
              <a:t>Podstawowe </a:t>
            </a:r>
            <a:r>
              <a:rPr lang="pl-PL" dirty="0" smtClean="0">
                <a:solidFill>
                  <a:schemeClr val="bg1"/>
                </a:solidFill>
              </a:rPr>
              <a:t>rozwiązanie to mechaniczny przełącznik stykowy, </a:t>
            </a:r>
            <a:r>
              <a:rPr lang="pl-PL" dirty="0" smtClean="0">
                <a:solidFill>
                  <a:schemeClr val="bg1"/>
                </a:solidFill>
              </a:rPr>
              <a:t>powodujący </a:t>
            </a:r>
            <a:r>
              <a:rPr lang="pl-PL" dirty="0" smtClean="0">
                <a:solidFill>
                  <a:schemeClr val="bg1"/>
                </a:solidFill>
              </a:rPr>
              <a:t>zamknięcie obwodu </a:t>
            </a:r>
            <a:r>
              <a:rPr lang="pl-PL" dirty="0" smtClean="0">
                <a:solidFill>
                  <a:schemeClr val="bg1"/>
                </a:solidFill>
              </a:rPr>
              <a:t>elektrycznego. Ogólnie wyróżniamy </a:t>
            </a:r>
            <a:r>
              <a:rPr lang="pl-PL" dirty="0" smtClean="0">
                <a:solidFill>
                  <a:schemeClr val="bg1"/>
                </a:solidFill>
              </a:rPr>
              <a:t>dwa typy </a:t>
            </a:r>
            <a:r>
              <a:rPr lang="pl-PL" dirty="0" smtClean="0">
                <a:solidFill>
                  <a:schemeClr val="bg1"/>
                </a:solidFill>
              </a:rPr>
              <a:t>klawiatur</a:t>
            </a:r>
            <a:r>
              <a:rPr lang="pl-PL" dirty="0" smtClean="0">
                <a:solidFill>
                  <a:schemeClr val="bg1"/>
                </a:solidFill>
              </a:rPr>
              <a:t>: </a:t>
            </a:r>
            <a:r>
              <a:rPr lang="pl-PL" dirty="0" smtClean="0">
                <a:solidFill>
                  <a:schemeClr val="bg1"/>
                </a:solidFill>
              </a:rPr>
              <a:t>stykowe </a:t>
            </a:r>
            <a:r>
              <a:rPr lang="pl-PL" dirty="0" smtClean="0">
                <a:solidFill>
                  <a:schemeClr val="bg1"/>
                </a:solidFill>
              </a:rPr>
              <a:t>i pojemnościowe. 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>
            <a:normAutofit/>
          </a:bodyPr>
          <a:lstStyle/>
          <a:p>
            <a:r>
              <a:rPr lang="pl-PL" sz="4000" dirty="0" smtClean="0"/>
              <a:t>Przełącznik w pełni mechaniczny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1357298"/>
            <a:ext cx="8786874" cy="507209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 smtClean="0">
                <a:solidFill>
                  <a:schemeClr val="bg1"/>
                </a:solidFill>
              </a:rPr>
              <a:t>N</a:t>
            </a:r>
            <a:r>
              <a:rPr lang="pl-PL" dirty="0" smtClean="0">
                <a:solidFill>
                  <a:schemeClr val="bg1"/>
                </a:solidFill>
              </a:rPr>
              <a:t>aciśnięcie klawisza powoduje chwilowe zetknięcie dwóch metalowych styków. Często w takich klawiaturach stosuje się mechanizm sprzężenia dotykowego, zapewniany przez zacisk i sprężynę, czego wynikiem jest charakterystyczny „klik" klawiatury i wyczuwalny lekki opór klawiszy. Przełączniki mechaniczne są bardzo trwałe. Same styki najczęściej są samoczyszczące i wytrzymują nawet 20 milionów uderzeń, co pod względem wytrzymałości stawia je zaraz po klawiaturach pojemnościowych. Niestety tego typu rozwiązanie jest wypierane przez tańsze przełączniki membranowe. </a:t>
            </a:r>
            <a:endParaRPr lang="pl-P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95336"/>
          </a:xfrm>
        </p:spPr>
        <p:txBody>
          <a:bodyPr>
            <a:noAutofit/>
          </a:bodyPr>
          <a:lstStyle/>
          <a:p>
            <a:r>
              <a:rPr lang="pl-PL" sz="3600" dirty="0" smtClean="0"/>
              <a:t>Przełącznik z elementem </a:t>
            </a:r>
            <a:r>
              <a:rPr lang="pl-PL" sz="3600" dirty="0" smtClean="0"/>
              <a:t>piankowym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214422"/>
            <a:ext cx="8572560" cy="535785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 smtClean="0">
                <a:solidFill>
                  <a:schemeClr val="bg1"/>
                </a:solidFill>
              </a:rPr>
              <a:t>charakterystycznym </a:t>
            </a:r>
            <a:r>
              <a:rPr lang="pl-PL" dirty="0" smtClean="0">
                <a:solidFill>
                  <a:schemeClr val="bg1"/>
                </a:solidFill>
              </a:rPr>
              <a:t>elementem tego typu </a:t>
            </a:r>
            <a:r>
              <a:rPr lang="pl-PL" dirty="0" smtClean="0">
                <a:solidFill>
                  <a:schemeClr val="bg1"/>
                </a:solidFill>
              </a:rPr>
              <a:t>przełącznika </a:t>
            </a:r>
            <a:r>
              <a:rPr lang="pl-PL" dirty="0" smtClean="0">
                <a:solidFill>
                  <a:schemeClr val="bg1"/>
                </a:solidFill>
              </a:rPr>
              <a:t>jest element piankowy, na którego spodniej stronie umieszczona jest </a:t>
            </a:r>
            <a:r>
              <a:rPr lang="pl-PL" dirty="0" smtClean="0">
                <a:solidFill>
                  <a:schemeClr val="bg1"/>
                </a:solidFill>
              </a:rPr>
              <a:t>przewodząca </a:t>
            </a:r>
            <a:r>
              <a:rPr lang="pl-PL" dirty="0" smtClean="0">
                <a:solidFill>
                  <a:schemeClr val="bg1"/>
                </a:solidFill>
              </a:rPr>
              <a:t>błona. Element piankowy jest przymocowany do trzpienia, a ten do </a:t>
            </a:r>
            <a:r>
              <a:rPr lang="pl-PL" dirty="0" smtClean="0">
                <a:solidFill>
                  <a:schemeClr val="bg1"/>
                </a:solidFill>
              </a:rPr>
              <a:t>klawisza</a:t>
            </a:r>
            <a:r>
              <a:rPr lang="pl-PL" dirty="0" smtClean="0">
                <a:solidFill>
                  <a:schemeClr val="bg1"/>
                </a:solidFill>
              </a:rPr>
              <a:t>. Wciśnięcie klawisza powoduje zetknięcie błony z płytką drukowaną i </a:t>
            </a:r>
            <a:r>
              <a:rPr lang="pl-PL" dirty="0" smtClean="0">
                <a:solidFill>
                  <a:schemeClr val="bg1"/>
                </a:solidFill>
              </a:rPr>
              <a:t>zamknięcie </a:t>
            </a:r>
            <a:r>
              <a:rPr lang="pl-PL" dirty="0" smtClean="0">
                <a:solidFill>
                  <a:schemeClr val="bg1"/>
                </a:solidFill>
              </a:rPr>
              <a:t>obwodu. </a:t>
            </a:r>
            <a:r>
              <a:rPr lang="pl-PL" dirty="0" smtClean="0">
                <a:solidFill>
                  <a:schemeClr val="bg1"/>
                </a:solidFill>
              </a:rPr>
              <a:t>Sprężyna </a:t>
            </a:r>
            <a:r>
              <a:rPr lang="pl-PL" dirty="0" smtClean="0">
                <a:solidFill>
                  <a:schemeClr val="bg1"/>
                </a:solidFill>
              </a:rPr>
              <a:t>powrotna powoduje wyniesienie klawisza do pozycji </a:t>
            </a:r>
            <a:r>
              <a:rPr lang="pl-PL" dirty="0" smtClean="0">
                <a:solidFill>
                  <a:schemeClr val="bg1"/>
                </a:solidFill>
              </a:rPr>
              <a:t>wyjściowej</a:t>
            </a:r>
            <a:r>
              <a:rPr lang="pl-PL" dirty="0" smtClean="0">
                <a:solidFill>
                  <a:schemeClr val="bg1"/>
                </a:solidFill>
              </a:rPr>
              <a:t>. Element piankowy tłumi efekt zetknięcia, co przy braku sprzężenia </a:t>
            </a:r>
            <a:r>
              <a:rPr lang="pl-PL" dirty="0" smtClean="0">
                <a:solidFill>
                  <a:schemeClr val="bg1"/>
                </a:solidFill>
              </a:rPr>
              <a:t>zwrotnego</a:t>
            </a:r>
            <a:r>
              <a:rPr lang="pl-PL" dirty="0" smtClean="0">
                <a:solidFill>
                  <a:schemeClr val="bg1"/>
                </a:solidFill>
              </a:rPr>
              <a:t>, powoduje iż tego typu klawiatury są miękkie i nie wydają </a:t>
            </a:r>
            <a:r>
              <a:rPr lang="pl-PL" dirty="0" smtClean="0">
                <a:solidFill>
                  <a:schemeClr val="bg1"/>
                </a:solidFill>
              </a:rPr>
              <a:t>charakterystycznego </a:t>
            </a:r>
            <a:r>
              <a:rPr lang="pl-PL" dirty="0" smtClean="0">
                <a:solidFill>
                  <a:schemeClr val="bg1"/>
                </a:solidFill>
              </a:rPr>
              <a:t>„kliku" (w niektórych rozwiązaniach stosuje się przesyłanie </a:t>
            </a:r>
            <a:r>
              <a:rPr lang="pl-PL" dirty="0" smtClean="0">
                <a:solidFill>
                  <a:schemeClr val="bg1"/>
                </a:solidFill>
              </a:rPr>
              <a:t>dźwięku </a:t>
            </a:r>
            <a:r>
              <a:rPr lang="pl-PL" dirty="0" smtClean="0">
                <a:solidFill>
                  <a:schemeClr val="bg1"/>
                </a:solidFill>
              </a:rPr>
              <a:t>„klikania" do głośnika komputera</a:t>
            </a:r>
            <a:r>
              <a:rPr lang="pl-PL" dirty="0" smtClean="0">
                <a:solidFill>
                  <a:schemeClr val="bg1"/>
                </a:solidFill>
              </a:rPr>
              <a:t>).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/>
              <a:t>Cel zajęć</a:t>
            </a:r>
            <a:endParaRPr lang="en-US" sz="3200"/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>
          <a:xfrm>
            <a:off x="561975" y="908050"/>
            <a:ext cx="8331200" cy="5181600"/>
          </a:xfrm>
        </p:spPr>
        <p:txBody>
          <a:bodyPr/>
          <a:lstStyle/>
          <a:p>
            <a:pPr>
              <a:buFontTx/>
              <a:buNone/>
            </a:pPr>
            <a:r>
              <a:rPr lang="pl-PL"/>
              <a:t>W toku lekcji nauczysz się:</a:t>
            </a:r>
          </a:p>
          <a:p>
            <a:r>
              <a:rPr lang="pl-PL"/>
              <a:t>budowy i zasad działania klawiatury</a:t>
            </a:r>
          </a:p>
          <a:p>
            <a:r>
              <a:rPr lang="pl-PL"/>
              <a:t>budowa i zasada działania myszki kulkowej, optycznej, bezprzewodowej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/>
          </a:bodyPr>
          <a:lstStyle/>
          <a:p>
            <a:r>
              <a:rPr lang="pl-PL" sz="4400" dirty="0" smtClean="0"/>
              <a:t>Przełącznik z gumową kopułką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071546"/>
            <a:ext cx="8643998" cy="550072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 smtClean="0">
                <a:solidFill>
                  <a:schemeClr val="bg1"/>
                </a:solidFill>
              </a:rPr>
              <a:t>w miejscu sprężyny stosuje się gumową kopułkę </a:t>
            </a:r>
            <a:r>
              <a:rPr lang="pl-PL" dirty="0" smtClean="0">
                <a:solidFill>
                  <a:schemeClr val="bg1"/>
                </a:solidFill>
              </a:rPr>
              <a:t>(</a:t>
            </a:r>
            <a:r>
              <a:rPr lang="pl-PL" dirty="0" smtClean="0">
                <a:solidFill>
                  <a:schemeClr val="bg1"/>
                </a:solidFill>
              </a:rPr>
              <a:t>kapturek) osadzoną wybrzuszeniem w górę na płytce obwodu klawiatury. Na </a:t>
            </a:r>
            <a:r>
              <a:rPr lang="pl-PL" dirty="0" smtClean="0">
                <a:solidFill>
                  <a:schemeClr val="bg1"/>
                </a:solidFill>
              </a:rPr>
              <a:t>spodzie kopułki </a:t>
            </a:r>
            <a:r>
              <a:rPr lang="pl-PL" dirty="0" smtClean="0">
                <a:solidFill>
                  <a:schemeClr val="bg1"/>
                </a:solidFill>
              </a:rPr>
              <a:t>znajduje się </a:t>
            </a:r>
            <a:r>
              <a:rPr lang="pl-PL" dirty="0" smtClean="0">
                <a:solidFill>
                  <a:schemeClr val="bg1"/>
                </a:solidFill>
              </a:rPr>
              <a:t>styk. </a:t>
            </a:r>
            <a:r>
              <a:rPr lang="pl-PL" dirty="0" smtClean="0">
                <a:solidFill>
                  <a:schemeClr val="bg1"/>
                </a:solidFill>
              </a:rPr>
              <a:t>Wciśnięcie klawisza powoduje wgniecenie kopułki, </a:t>
            </a:r>
            <a:r>
              <a:rPr lang="pl-PL" dirty="0" smtClean="0">
                <a:solidFill>
                  <a:schemeClr val="bg1"/>
                </a:solidFill>
              </a:rPr>
              <a:t>która </a:t>
            </a:r>
            <a:r>
              <a:rPr lang="pl-PL" dirty="0" smtClean="0">
                <a:solidFill>
                  <a:schemeClr val="bg1"/>
                </a:solidFill>
              </a:rPr>
              <a:t>zapadając się, zwiększa stawiany opór. Użytkownik odczuwa sprzężenie dotykowe, </a:t>
            </a:r>
            <a:r>
              <a:rPr lang="pl-PL" dirty="0" smtClean="0">
                <a:solidFill>
                  <a:schemeClr val="bg1"/>
                </a:solidFill>
              </a:rPr>
              <a:t>a </a:t>
            </a:r>
            <a:r>
              <a:rPr lang="pl-PL" dirty="0" smtClean="0">
                <a:solidFill>
                  <a:schemeClr val="bg1"/>
                </a:solidFill>
              </a:rPr>
              <a:t>styk węglowy zapewnia zamknięcie obwodu. Zwolnienie klawisza powoduje, iż </a:t>
            </a:r>
            <a:r>
              <a:rPr lang="pl-PL" dirty="0" smtClean="0">
                <a:solidFill>
                  <a:schemeClr val="bg1"/>
                </a:solidFill>
              </a:rPr>
              <a:t>kopułka </a:t>
            </a:r>
            <a:r>
              <a:rPr lang="pl-PL" dirty="0" smtClean="0">
                <a:solidFill>
                  <a:schemeClr val="bg1"/>
                </a:solidFill>
              </a:rPr>
              <a:t>wraca do stanu spoczynkowego wypychając klawisz do góry. Tego typu </a:t>
            </a:r>
            <a:r>
              <a:rPr lang="pl-PL" dirty="0" smtClean="0">
                <a:solidFill>
                  <a:schemeClr val="bg1"/>
                </a:solidFill>
              </a:rPr>
              <a:t>rozwiązanie </a:t>
            </a:r>
            <a:r>
              <a:rPr lang="pl-PL" dirty="0" smtClean="0">
                <a:solidFill>
                  <a:schemeClr val="bg1"/>
                </a:solidFill>
              </a:rPr>
              <a:t>jest jednym z najtańszych z najmniejszą liczbą elementów, jednakże zbyt </a:t>
            </a:r>
            <a:r>
              <a:rPr lang="pl-PL" dirty="0" smtClean="0">
                <a:solidFill>
                  <a:schemeClr val="bg1"/>
                </a:solidFill>
              </a:rPr>
              <a:t>małe </a:t>
            </a:r>
            <a:r>
              <a:rPr lang="pl-PL" dirty="0" smtClean="0">
                <a:solidFill>
                  <a:schemeClr val="bg1"/>
                </a:solidFill>
              </a:rPr>
              <a:t>sprzężenie dotykowe sprawiło, że tego typu przełączniki nie są już w zasadzie </a:t>
            </a:r>
            <a:r>
              <a:rPr lang="pl-PL" dirty="0" smtClean="0">
                <a:solidFill>
                  <a:schemeClr val="bg1"/>
                </a:solidFill>
              </a:rPr>
              <a:t>używane</a:t>
            </a:r>
            <a:r>
              <a:rPr lang="pl-PL" dirty="0" smtClean="0">
                <a:solidFill>
                  <a:schemeClr val="bg1"/>
                </a:solidFill>
              </a:rPr>
              <a:t>.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/>
          <a:lstStyle/>
          <a:p>
            <a:r>
              <a:rPr lang="pl-PL" dirty="0" smtClean="0"/>
              <a:t>Przełącznik membranowy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535785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smtClean="0">
                <a:solidFill>
                  <a:schemeClr val="bg1"/>
                </a:solidFill>
              </a:rPr>
              <a:t>to rozwiązanie bazuje na konstrukcji przełącznika kopułkowego. Wykorzystywana jest płaska elastyczna płytka drukowana zapewniająca przekazywanie wprowadzanych danych. Bardzo często gumowe kopułki, jak i same klawisze to dwa scalone arkusze. Klawiatury tego typu są twardsze od klawiatur kopułkowych, jednak nie dorównują komfortem pracy klawiaturom mechanicznym i pojemnościowym. Mimo tego są najczęściej występującym obecnie rodzajem klawiatur, co jest możliwe dzięki niskim kosztom produkcji.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142984"/>
            <a:ext cx="8501122" cy="542928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 smtClean="0">
                <a:solidFill>
                  <a:schemeClr val="bg1"/>
                </a:solidFill>
              </a:rPr>
              <a:t>Naciśnięcie klawisza powoduje zwarcie obwodu co powoduje przepływ prądu. W zależności od </a:t>
            </a:r>
            <a:r>
              <a:rPr lang="pl-PL" dirty="0" smtClean="0">
                <a:solidFill>
                  <a:schemeClr val="bg1"/>
                </a:solidFill>
              </a:rPr>
              <a:t>tego</a:t>
            </a:r>
            <a:r>
              <a:rPr lang="pl-PL" dirty="0" smtClean="0">
                <a:solidFill>
                  <a:schemeClr val="bg1"/>
                </a:solidFill>
              </a:rPr>
              <a:t>, jaki klawisz wciśniemy generowany jest prąd o innym natężeniu. </a:t>
            </a:r>
            <a:endParaRPr lang="pl-PL" dirty="0" smtClean="0">
              <a:solidFill>
                <a:schemeClr val="bg1"/>
              </a:solidFill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/>
          <a:lstStyle/>
          <a:p>
            <a:r>
              <a:rPr lang="pl-PL" dirty="0" smtClean="0"/>
              <a:t>Ogólne działanie</a:t>
            </a:r>
            <a:endParaRPr lang="pl-PL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142984"/>
            <a:ext cx="8501122" cy="542928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 smtClean="0">
                <a:solidFill>
                  <a:schemeClr val="bg1"/>
                </a:solidFill>
              </a:rPr>
              <a:t>Cały </a:t>
            </a:r>
            <a:r>
              <a:rPr lang="pl-PL" dirty="0" smtClean="0">
                <a:solidFill>
                  <a:schemeClr val="bg1"/>
                </a:solidFill>
              </a:rPr>
              <a:t>proces kontrolowany </a:t>
            </a:r>
            <a:r>
              <a:rPr lang="pl-PL" dirty="0" smtClean="0">
                <a:solidFill>
                  <a:schemeClr val="bg1"/>
                </a:solidFill>
              </a:rPr>
              <a:t>jest </a:t>
            </a:r>
            <a:r>
              <a:rPr lang="pl-PL" dirty="0" smtClean="0">
                <a:solidFill>
                  <a:schemeClr val="bg1"/>
                </a:solidFill>
              </a:rPr>
              <a:t>przez mikroprocesor (np. 8048), który sprawdza zmiany natężenia w obwodach pomiędzy </a:t>
            </a:r>
            <a:r>
              <a:rPr lang="pl-PL" dirty="0" smtClean="0">
                <a:solidFill>
                  <a:schemeClr val="bg1"/>
                </a:solidFill>
              </a:rPr>
              <a:t>klawiszami</a:t>
            </a:r>
            <a:r>
              <a:rPr lang="pl-PL" dirty="0" smtClean="0">
                <a:solidFill>
                  <a:schemeClr val="bg1"/>
                </a:solidFill>
              </a:rPr>
              <a:t>. Każdy z klawiszy ma określony układ kodów, co pozwala odróżnić je od siebie </a:t>
            </a:r>
            <a:r>
              <a:rPr lang="pl-PL" dirty="0" smtClean="0">
                <a:solidFill>
                  <a:schemeClr val="bg1"/>
                </a:solidFill>
              </a:rPr>
              <a:t>– </a:t>
            </a:r>
            <a:r>
              <a:rPr lang="pl-PL" dirty="0" smtClean="0">
                <a:solidFill>
                  <a:schemeClr val="bg1"/>
                </a:solidFill>
              </a:rPr>
              <a:t>nawet </a:t>
            </a:r>
            <a:r>
              <a:rPr lang="pl-PL" dirty="0" smtClean="0">
                <a:solidFill>
                  <a:schemeClr val="bg1"/>
                </a:solidFill>
              </a:rPr>
              <a:t>jeżeli </a:t>
            </a:r>
            <a:r>
              <a:rPr lang="pl-PL" dirty="0" smtClean="0">
                <a:solidFill>
                  <a:schemeClr val="bg1"/>
                </a:solidFill>
              </a:rPr>
              <a:t>są oznaczone tak samo (np. prawy i lewy Alt). W celu rozróżnienia, czy nastąpiło wciśnięcie </a:t>
            </a:r>
            <a:r>
              <a:rPr lang="pl-PL" dirty="0" smtClean="0">
                <a:solidFill>
                  <a:schemeClr val="bg1"/>
                </a:solidFill>
              </a:rPr>
              <a:t>klawisza</a:t>
            </a:r>
            <a:r>
              <a:rPr lang="pl-PL" dirty="0" smtClean="0">
                <a:solidFill>
                  <a:schemeClr val="bg1"/>
                </a:solidFill>
              </a:rPr>
              <a:t>, czy fluktuacja prądu procesor sprawdza obwody setki razy na sekundę i bierze pod uwagę </a:t>
            </a:r>
            <a:r>
              <a:rPr lang="pl-PL" dirty="0" smtClean="0">
                <a:solidFill>
                  <a:schemeClr val="bg1"/>
                </a:solidFill>
              </a:rPr>
              <a:t>tylko </a:t>
            </a:r>
            <a:r>
              <a:rPr lang="pl-PL" dirty="0" smtClean="0">
                <a:solidFill>
                  <a:schemeClr val="bg1"/>
                </a:solidFill>
              </a:rPr>
              <a:t>te sygnały, które powtórzyły się co najmniej dwa razy. </a:t>
            </a:r>
            <a:endParaRPr lang="pl-PL" dirty="0" smtClean="0">
              <a:solidFill>
                <a:schemeClr val="bg1"/>
              </a:solidFill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/>
          <a:lstStyle/>
          <a:p>
            <a:r>
              <a:rPr lang="pl-PL" dirty="0" smtClean="0"/>
              <a:t>Ogólne działanie</a:t>
            </a:r>
            <a:endParaRPr lang="pl-PL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357166"/>
            <a:ext cx="8501122" cy="621510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 smtClean="0">
                <a:solidFill>
                  <a:schemeClr val="bg1"/>
                </a:solidFill>
              </a:rPr>
              <a:t>Kiedy </a:t>
            </a:r>
            <a:r>
              <a:rPr lang="pl-PL" dirty="0" smtClean="0">
                <a:solidFill>
                  <a:schemeClr val="bg1"/>
                </a:solidFill>
              </a:rPr>
              <a:t>mikroprocesor otrzyma sygnał </a:t>
            </a:r>
            <a:r>
              <a:rPr lang="pl-PL" dirty="0" smtClean="0">
                <a:solidFill>
                  <a:schemeClr val="bg1"/>
                </a:solidFill>
              </a:rPr>
              <a:t>o </a:t>
            </a:r>
            <a:r>
              <a:rPr lang="pl-PL" dirty="0" smtClean="0">
                <a:solidFill>
                  <a:schemeClr val="bg1"/>
                </a:solidFill>
              </a:rPr>
              <a:t>akcji klawisza przerabia go na odpowiednik kodowy. Każdy klawisz ma dwa odpowiedniki </a:t>
            </a:r>
            <a:r>
              <a:rPr lang="pl-PL" dirty="0" smtClean="0">
                <a:solidFill>
                  <a:schemeClr val="bg1"/>
                </a:solidFill>
              </a:rPr>
              <a:t>kodowe</a:t>
            </a:r>
            <a:r>
              <a:rPr lang="pl-PL" dirty="0" smtClean="0">
                <a:solidFill>
                  <a:schemeClr val="bg1"/>
                </a:solidFill>
              </a:rPr>
              <a:t>. Jeden znamionujący wciśnięcie klawisza i drugi - jego zwolnienie. Odpowiedniki kodowe </a:t>
            </a:r>
            <a:r>
              <a:rPr lang="pl-PL" dirty="0" smtClean="0">
                <a:solidFill>
                  <a:schemeClr val="bg1"/>
                </a:solidFill>
              </a:rPr>
              <a:t>przechowywane </a:t>
            </a:r>
            <a:r>
              <a:rPr lang="pl-PL" dirty="0" smtClean="0">
                <a:solidFill>
                  <a:schemeClr val="bg1"/>
                </a:solidFill>
              </a:rPr>
              <a:t>są w pamięci wewnętrznej klawiatury, z której następnie przekazywane są do </a:t>
            </a:r>
            <a:r>
              <a:rPr lang="pl-PL" dirty="0" smtClean="0">
                <a:solidFill>
                  <a:schemeClr val="bg1"/>
                </a:solidFill>
              </a:rPr>
              <a:t>komputera</a:t>
            </a:r>
            <a:r>
              <a:rPr lang="pl-PL" dirty="0" smtClean="0">
                <a:solidFill>
                  <a:schemeClr val="bg1"/>
                </a:solidFill>
              </a:rPr>
              <a:t>. Tam z kolei odbiera je BIOS i przekazuje procesorowi, a następnie wysyła do </a:t>
            </a:r>
            <a:r>
              <a:rPr lang="pl-PL" dirty="0" smtClean="0">
                <a:solidFill>
                  <a:schemeClr val="bg1"/>
                </a:solidFill>
              </a:rPr>
              <a:t>klawiatury </a:t>
            </a:r>
            <a:r>
              <a:rPr lang="pl-PL" dirty="0" smtClean="0">
                <a:solidFill>
                  <a:schemeClr val="bg1"/>
                </a:solidFill>
              </a:rPr>
              <a:t>impuls mówiący, że może usunąć odebrane przez komputer odpowiedniki kodowe z </a:t>
            </a:r>
            <a:r>
              <a:rPr lang="pl-PL" dirty="0" smtClean="0">
                <a:solidFill>
                  <a:schemeClr val="bg1"/>
                </a:solidFill>
              </a:rPr>
              <a:t>bufora </a:t>
            </a:r>
            <a:r>
              <a:rPr lang="pl-PL" dirty="0" smtClean="0">
                <a:solidFill>
                  <a:schemeClr val="bg1"/>
                </a:solidFill>
              </a:rPr>
              <a:t>(pamięci wewnętrznej).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Autofit/>
          </a:bodyPr>
          <a:lstStyle/>
          <a:p>
            <a:pPr algn="ctr"/>
            <a:r>
              <a:rPr lang="pl-PL" sz="4000" dirty="0" smtClean="0"/>
              <a:t>Klawiatury z przełącznikami pojemnościowymi 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643050"/>
            <a:ext cx="8572560" cy="492922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 smtClean="0">
                <a:solidFill>
                  <a:schemeClr val="bg1"/>
                </a:solidFill>
              </a:rPr>
              <a:t>Tego </a:t>
            </a:r>
            <a:r>
              <a:rPr lang="pl-PL" dirty="0" smtClean="0">
                <a:solidFill>
                  <a:schemeClr val="bg1"/>
                </a:solidFill>
              </a:rPr>
              <a:t>typu klawiatury są znacznie droższe od rozwiązań mechanicznych, ale za to są bardziej </a:t>
            </a:r>
            <a:r>
              <a:rPr lang="pl-PL" dirty="0" smtClean="0">
                <a:solidFill>
                  <a:schemeClr val="bg1"/>
                </a:solidFill>
              </a:rPr>
              <a:t>odporne </a:t>
            </a:r>
            <a:r>
              <a:rPr lang="pl-PL" dirty="0" smtClean="0">
                <a:solidFill>
                  <a:schemeClr val="bg1"/>
                </a:solidFill>
              </a:rPr>
              <a:t>na </a:t>
            </a:r>
            <a:r>
              <a:rPr lang="pl-PL" dirty="0" smtClean="0">
                <a:solidFill>
                  <a:schemeClr val="bg1"/>
                </a:solidFill>
              </a:rPr>
              <a:t>zanieczyszczenia. </a:t>
            </a:r>
            <a:r>
              <a:rPr lang="pl-PL" dirty="0" smtClean="0">
                <a:solidFill>
                  <a:schemeClr val="bg1"/>
                </a:solidFill>
              </a:rPr>
              <a:t>Zapewniają także największy komfort pracy poprzez </a:t>
            </a:r>
            <a:r>
              <a:rPr lang="pl-PL" dirty="0" smtClean="0">
                <a:solidFill>
                  <a:schemeClr val="bg1"/>
                </a:solidFill>
              </a:rPr>
              <a:t>właściwe </a:t>
            </a:r>
            <a:r>
              <a:rPr lang="pl-PL" dirty="0" smtClean="0">
                <a:solidFill>
                  <a:schemeClr val="bg1"/>
                </a:solidFill>
              </a:rPr>
              <a:t>sprzężenie dotykowe. </a:t>
            </a:r>
            <a:endParaRPr lang="pl-P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Autofit/>
          </a:bodyPr>
          <a:lstStyle/>
          <a:p>
            <a:pPr algn="ctr"/>
            <a:r>
              <a:rPr lang="pl-PL" sz="4000" dirty="0" smtClean="0"/>
              <a:t>Klawiatury z przełącznikami pojemnościowymi 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643050"/>
            <a:ext cx="8572560" cy="492922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 smtClean="0">
                <a:solidFill>
                  <a:schemeClr val="bg1"/>
                </a:solidFill>
              </a:rPr>
              <a:t>W </a:t>
            </a:r>
            <a:r>
              <a:rPr lang="pl-PL" dirty="0" smtClean="0">
                <a:solidFill>
                  <a:schemeClr val="bg1"/>
                </a:solidFill>
              </a:rPr>
              <a:t>przełączniku pojemnościowym nie występuje zjawisko zetknięcia styków. Do każdego klawisza </a:t>
            </a:r>
            <a:r>
              <a:rPr lang="pl-PL" dirty="0" smtClean="0">
                <a:solidFill>
                  <a:schemeClr val="bg1"/>
                </a:solidFill>
              </a:rPr>
              <a:t>wykorzystywane </a:t>
            </a:r>
            <a:r>
              <a:rPr lang="pl-PL" dirty="0" smtClean="0">
                <a:solidFill>
                  <a:schemeClr val="bg1"/>
                </a:solidFill>
              </a:rPr>
              <a:t>są pary płytek przyłączone do matrycy przełączników, która wykrywa zmiany w </a:t>
            </a:r>
            <a:r>
              <a:rPr lang="pl-PL" dirty="0" smtClean="0">
                <a:solidFill>
                  <a:schemeClr val="bg1"/>
                </a:solidFill>
              </a:rPr>
              <a:t>pojemności </a:t>
            </a:r>
            <a:r>
              <a:rPr lang="pl-PL" dirty="0" smtClean="0">
                <a:solidFill>
                  <a:schemeClr val="bg1"/>
                </a:solidFill>
              </a:rPr>
              <a:t>obwodu. Wciśnięcie klawisza powoduje przesunięcie płytki w stronę płytki dolne. </a:t>
            </a:r>
            <a:r>
              <a:rPr lang="pl-PL" dirty="0" smtClean="0">
                <a:solidFill>
                  <a:schemeClr val="bg1"/>
                </a:solidFill>
              </a:rPr>
              <a:t>Umieszczona </a:t>
            </a:r>
            <a:r>
              <a:rPr lang="pl-PL" dirty="0" smtClean="0">
                <a:solidFill>
                  <a:schemeClr val="bg1"/>
                </a:solidFill>
              </a:rPr>
              <a:t>pod klawiszem sprężyna zapewnia w tym czasie wyraźne sprzężenie dotykowe, </a:t>
            </a:r>
            <a:r>
              <a:rPr lang="pl-PL" dirty="0" smtClean="0">
                <a:solidFill>
                  <a:schemeClr val="bg1"/>
                </a:solidFill>
              </a:rPr>
              <a:t>którego </a:t>
            </a:r>
            <a:r>
              <a:rPr lang="pl-PL" dirty="0" smtClean="0">
                <a:solidFill>
                  <a:schemeClr val="bg1"/>
                </a:solidFill>
              </a:rPr>
              <a:t>efektem jest oczywiście charakterystyczny „klik". Przesunięcie płytki powoduje zmianę </a:t>
            </a:r>
            <a:r>
              <a:rPr lang="pl-PL" dirty="0" smtClean="0">
                <a:solidFill>
                  <a:schemeClr val="bg1"/>
                </a:solidFill>
              </a:rPr>
              <a:t>pojemności </a:t>
            </a:r>
            <a:r>
              <a:rPr lang="pl-PL" dirty="0" smtClean="0">
                <a:solidFill>
                  <a:schemeClr val="bg1"/>
                </a:solidFill>
              </a:rPr>
              <a:t>układu. </a:t>
            </a:r>
            <a:endParaRPr lang="pl-P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Autofit/>
          </a:bodyPr>
          <a:lstStyle/>
          <a:p>
            <a:pPr algn="ctr"/>
            <a:r>
              <a:rPr lang="pl-PL" sz="4000" dirty="0" smtClean="0"/>
              <a:t>Klawiatury z przełącznikami pojemnościowymi 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643050"/>
            <a:ext cx="8572560" cy="492922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 smtClean="0">
                <a:solidFill>
                  <a:schemeClr val="bg1"/>
                </a:solidFill>
              </a:rPr>
              <a:t>Specjalny </a:t>
            </a:r>
            <a:r>
              <a:rPr lang="pl-PL" dirty="0" smtClean="0">
                <a:solidFill>
                  <a:schemeClr val="bg1"/>
                </a:solidFill>
              </a:rPr>
              <a:t>układ wykrywa zmiany pojemności i informuje o naciśnięciu i </a:t>
            </a:r>
            <a:r>
              <a:rPr lang="pl-PL" dirty="0" smtClean="0">
                <a:solidFill>
                  <a:schemeClr val="bg1"/>
                </a:solidFill>
              </a:rPr>
              <a:t>zwolnieniu </a:t>
            </a:r>
            <a:r>
              <a:rPr lang="pl-PL" dirty="0" smtClean="0">
                <a:solidFill>
                  <a:schemeClr val="bg1"/>
                </a:solidFill>
              </a:rPr>
              <a:t>danego klawisza. </a:t>
            </a:r>
            <a:r>
              <a:rPr lang="pl-PL" dirty="0" smtClean="0">
                <a:solidFill>
                  <a:schemeClr val="bg1"/>
                </a:solidFill>
              </a:rPr>
              <a:t>Ponieważ </a:t>
            </a:r>
            <a:r>
              <a:rPr lang="pl-PL" dirty="0" smtClean="0">
                <a:solidFill>
                  <a:schemeClr val="bg1"/>
                </a:solidFill>
              </a:rPr>
              <a:t>przełączniki tego typu nie wymagają zwierania obwodu, to wrażliwość na </a:t>
            </a:r>
            <a:r>
              <a:rPr lang="pl-PL" dirty="0" smtClean="0">
                <a:solidFill>
                  <a:schemeClr val="bg1"/>
                </a:solidFill>
              </a:rPr>
              <a:t>zanieczyszczenia zredukowano </a:t>
            </a:r>
            <a:r>
              <a:rPr lang="pl-PL" dirty="0" smtClean="0">
                <a:solidFill>
                  <a:schemeClr val="bg1"/>
                </a:solidFill>
              </a:rPr>
              <a:t>niemal do zera, dzięki czemu są to przełączniki </a:t>
            </a:r>
            <a:r>
              <a:rPr lang="pl-PL" dirty="0" smtClean="0">
                <a:solidFill>
                  <a:schemeClr val="bg1"/>
                </a:solidFill>
              </a:rPr>
              <a:t>najbardziej </a:t>
            </a:r>
            <a:r>
              <a:rPr lang="pl-PL" dirty="0" smtClean="0">
                <a:solidFill>
                  <a:schemeClr val="bg1"/>
                </a:solidFill>
              </a:rPr>
              <a:t>trwałe - średnia żywotność wynosi około 25 milionów uderzeń. Niestety nie są to tanie </a:t>
            </a:r>
            <a:r>
              <a:rPr lang="pl-PL" dirty="0" smtClean="0">
                <a:solidFill>
                  <a:schemeClr val="bg1"/>
                </a:solidFill>
              </a:rPr>
              <a:t>rozwiązania </a:t>
            </a:r>
            <a:r>
              <a:rPr lang="pl-PL" dirty="0" smtClean="0">
                <a:solidFill>
                  <a:schemeClr val="bg1"/>
                </a:solidFill>
              </a:rPr>
              <a:t>i są stosowane wyłącznie w klawiaturach z górnej półki cenowej.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09584"/>
          </a:xfrm>
        </p:spPr>
        <p:txBody>
          <a:bodyPr/>
          <a:lstStyle/>
          <a:p>
            <a:r>
              <a:rPr lang="pl-PL" sz="3200" dirty="0"/>
              <a:t>Budowa i zasada działania myszki kulkowej</a:t>
            </a:r>
            <a:endParaRPr lang="en-US" sz="3200" dirty="0"/>
          </a:p>
        </p:txBody>
      </p:sp>
      <p:sp>
        <p:nvSpPr>
          <p:cNvPr id="699396" name="Rectangle 4"/>
          <p:cNvSpPr>
            <a:spLocks noChangeArrowheads="1"/>
          </p:cNvSpPr>
          <p:nvPr/>
        </p:nvSpPr>
        <p:spPr bwMode="auto">
          <a:xfrm>
            <a:off x="0" y="1266827"/>
            <a:ext cx="9144000" cy="487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l-PL" sz="2800" b="1" dirty="0">
                <a:solidFill>
                  <a:schemeClr val="bg1"/>
                </a:solidFill>
              </a:rPr>
              <a:t>Mysz</a:t>
            </a:r>
            <a:r>
              <a:rPr lang="pl-PL" sz="2800" dirty="0">
                <a:solidFill>
                  <a:schemeClr val="bg1"/>
                </a:solidFill>
              </a:rPr>
              <a:t> (z ang. </a:t>
            </a:r>
            <a:r>
              <a:rPr lang="pl-PL" sz="2800" dirty="0" err="1">
                <a:solidFill>
                  <a:schemeClr val="bg1"/>
                </a:solidFill>
              </a:rPr>
              <a:t>mouse</a:t>
            </a:r>
            <a:r>
              <a:rPr lang="pl-PL" sz="2800" dirty="0">
                <a:solidFill>
                  <a:schemeClr val="bg1"/>
                </a:solidFill>
              </a:rPr>
              <a:t>) urządzenie wskazujące używane</a:t>
            </a:r>
          </a:p>
          <a:p>
            <a:pPr marL="342900" indent="-342900">
              <a:spcBef>
                <a:spcPct val="20000"/>
              </a:spcBef>
            </a:pPr>
            <a:r>
              <a:rPr lang="pl-PL" sz="2800" dirty="0">
                <a:solidFill>
                  <a:schemeClr val="bg1"/>
                </a:solidFill>
              </a:rPr>
              <a:t>podczas pracy z interfejsem graficznym systemu</a:t>
            </a:r>
          </a:p>
          <a:p>
            <a:pPr marL="342900" indent="-342900">
              <a:spcBef>
                <a:spcPct val="20000"/>
              </a:spcBef>
            </a:pPr>
            <a:r>
              <a:rPr lang="pl-PL" sz="2800" dirty="0">
                <a:solidFill>
                  <a:schemeClr val="bg1"/>
                </a:solidFill>
              </a:rPr>
              <a:t>komputerowego.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mysz odczytuje zmianę swojego </a:t>
            </a:r>
            <a:br>
              <a:rPr lang="pl-PL" sz="2800" dirty="0">
                <a:solidFill>
                  <a:schemeClr val="bg1"/>
                </a:solidFill>
              </a:rPr>
            </a:br>
            <a:r>
              <a:rPr lang="pl-PL" sz="2800" dirty="0">
                <a:solidFill>
                  <a:schemeClr val="bg1"/>
                </a:solidFill>
              </a:rPr>
              <a:t>położenia względem podłoża, </a:t>
            </a:r>
            <a:br>
              <a:rPr lang="pl-PL" sz="2800" dirty="0">
                <a:solidFill>
                  <a:schemeClr val="bg1"/>
                </a:solidFill>
              </a:rPr>
            </a:br>
            <a:r>
              <a:rPr lang="pl-PL" sz="2800" dirty="0">
                <a:solidFill>
                  <a:schemeClr val="bg1"/>
                </a:solidFill>
              </a:rPr>
              <a:t>a po jego zamianie na postać </a:t>
            </a:r>
            <a:br>
              <a:rPr lang="pl-PL" sz="2800" dirty="0">
                <a:solidFill>
                  <a:schemeClr val="bg1"/>
                </a:solidFill>
              </a:rPr>
            </a:br>
            <a:r>
              <a:rPr lang="pl-PL" sz="2800" dirty="0">
                <a:solidFill>
                  <a:schemeClr val="bg1"/>
                </a:solidFill>
              </a:rPr>
              <a:t>cyfrową komputer dokonuje </a:t>
            </a:r>
            <a:br>
              <a:rPr lang="pl-PL" sz="2800" dirty="0">
                <a:solidFill>
                  <a:schemeClr val="bg1"/>
                </a:solidFill>
              </a:rPr>
            </a:br>
            <a:r>
              <a:rPr lang="pl-PL" sz="2800" dirty="0">
                <a:solidFill>
                  <a:schemeClr val="bg1"/>
                </a:solidFill>
              </a:rPr>
              <a:t>zmiany położenia kursora </a:t>
            </a:r>
            <a:br>
              <a:rPr lang="pl-PL" sz="2800" dirty="0">
                <a:solidFill>
                  <a:schemeClr val="bg1"/>
                </a:solidFill>
              </a:rPr>
            </a:br>
            <a:r>
              <a:rPr lang="pl-PL" sz="2800" dirty="0">
                <a:solidFill>
                  <a:schemeClr val="bg1"/>
                </a:solidFill>
              </a:rPr>
              <a:t>myszy na ekranie. </a:t>
            </a:r>
          </a:p>
        </p:txBody>
      </p:sp>
      <p:pic>
        <p:nvPicPr>
          <p:cNvPr id="6993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374326"/>
            <a:ext cx="3571868" cy="289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9086"/>
            <a:ext cx="8229600" cy="538146"/>
          </a:xfrm>
        </p:spPr>
        <p:txBody>
          <a:bodyPr/>
          <a:lstStyle/>
          <a:p>
            <a:r>
              <a:rPr lang="pl-PL" sz="3200" dirty="0"/>
              <a:t>Budowa i zasada działania myszki kulkowej</a:t>
            </a:r>
            <a:endParaRPr lang="en-US" sz="3200" dirty="0"/>
          </a:p>
        </p:txBody>
      </p:sp>
      <p:sp>
        <p:nvSpPr>
          <p:cNvPr id="701443" name="Rectangle 3"/>
          <p:cNvSpPr>
            <a:spLocks noChangeArrowheads="1"/>
          </p:cNvSpPr>
          <p:nvPr/>
        </p:nvSpPr>
        <p:spPr bwMode="auto">
          <a:xfrm>
            <a:off x="0" y="900120"/>
            <a:ext cx="91440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l-PL" sz="2800" b="1" dirty="0">
                <a:solidFill>
                  <a:schemeClr val="bg1"/>
                </a:solidFill>
              </a:rPr>
              <a:t>Mysz mechaniczna</a:t>
            </a:r>
            <a:r>
              <a:rPr lang="pl-PL" sz="2800" dirty="0">
                <a:solidFill>
                  <a:schemeClr val="bg1"/>
                </a:solidFill>
              </a:rPr>
              <a:t> (kulkowa), wykorzystana metalowa kulka pokryta gumą, oraz system rolek.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kulka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rolki, odzwierciedlają </a:t>
            </a:r>
            <a:br>
              <a:rPr lang="pl-PL" sz="2800" dirty="0">
                <a:solidFill>
                  <a:schemeClr val="bg1"/>
                </a:solidFill>
              </a:rPr>
            </a:br>
            <a:r>
              <a:rPr lang="pl-PL" sz="2800" dirty="0">
                <a:solidFill>
                  <a:schemeClr val="bg1"/>
                </a:solidFill>
              </a:rPr>
              <a:t>przesunięcie kursora </a:t>
            </a:r>
            <a:br>
              <a:rPr lang="pl-PL" sz="2800" dirty="0">
                <a:solidFill>
                  <a:schemeClr val="bg1"/>
                </a:solidFill>
              </a:rPr>
            </a:br>
            <a:r>
              <a:rPr lang="pl-PL" sz="2800" dirty="0">
                <a:solidFill>
                  <a:schemeClr val="bg1"/>
                </a:solidFill>
              </a:rPr>
              <a:t>myszy na ekranie </a:t>
            </a:r>
            <a:br>
              <a:rPr lang="pl-PL" sz="2800" dirty="0">
                <a:solidFill>
                  <a:schemeClr val="bg1"/>
                </a:solidFill>
              </a:rPr>
            </a:br>
            <a:r>
              <a:rPr lang="pl-PL" sz="2800" dirty="0">
                <a:solidFill>
                  <a:schemeClr val="bg1"/>
                </a:solidFill>
              </a:rPr>
              <a:t>w "pionie" i "poziomie</a:t>
            </a:r>
            <a:r>
              <a:rPr lang="pl-PL" sz="2800" dirty="0" smtClean="0">
                <a:solidFill>
                  <a:schemeClr val="bg1"/>
                </a:solidFill>
              </a:rPr>
              <a:t>"</a:t>
            </a:r>
            <a:endParaRPr lang="pl-PL" sz="2800" dirty="0">
              <a:solidFill>
                <a:schemeClr val="bg1"/>
              </a:solidFill>
            </a:endParaRPr>
          </a:p>
        </p:txBody>
      </p:sp>
      <p:pic>
        <p:nvPicPr>
          <p:cNvPr id="7014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186010"/>
            <a:ext cx="4859337" cy="44577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/>
              <a:t>Agenda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8763000" cy="5029200"/>
          </a:xfrm>
          <a:noFill/>
          <a:ln/>
        </p:spPr>
        <p:txBody>
          <a:bodyPr/>
          <a:lstStyle/>
          <a:p>
            <a:r>
              <a:rPr lang="pl-PL"/>
              <a:t>Budowa i zasada działania klawiatury</a:t>
            </a:r>
          </a:p>
          <a:p>
            <a:r>
              <a:rPr lang="pl-PL"/>
              <a:t>Budowa i zasada działania myszki kulkowej</a:t>
            </a:r>
          </a:p>
          <a:p>
            <a:r>
              <a:rPr lang="pl-PL"/>
              <a:t>Budowa i zasada działania myszki optycznej</a:t>
            </a:r>
          </a:p>
          <a:p>
            <a:r>
              <a:rPr lang="pl-PL"/>
              <a:t>Budowa i zasada działania myszki bezprzewodowej</a:t>
            </a:r>
          </a:p>
          <a:p>
            <a:r>
              <a:rPr lang="pl-PL"/>
              <a:t>Budowa i zasada działania trackballa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229600" cy="714380"/>
          </a:xfrm>
        </p:spPr>
        <p:txBody>
          <a:bodyPr/>
          <a:lstStyle/>
          <a:p>
            <a:r>
              <a:rPr lang="pl-PL" sz="3200" dirty="0"/>
              <a:t>Budowa i zasada działania myszki kulkowej</a:t>
            </a:r>
          </a:p>
        </p:txBody>
      </p:sp>
      <p:pic>
        <p:nvPicPr>
          <p:cNvPr id="7239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85860"/>
            <a:ext cx="6408738" cy="524192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/>
              <a:t>Budowa i zasada działania myszki kulkowej</a:t>
            </a:r>
          </a:p>
        </p:txBody>
      </p:sp>
      <p:sp>
        <p:nvSpPr>
          <p:cNvPr id="72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249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052513"/>
            <a:ext cx="6846888" cy="415925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/>
              <a:t>Budowa i zasada działania myszki kulkowej</a:t>
            </a:r>
          </a:p>
        </p:txBody>
      </p:sp>
      <p:sp>
        <p:nvSpPr>
          <p:cNvPr id="72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260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060450"/>
            <a:ext cx="6624638" cy="495141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/>
          </a:bodyPr>
          <a:lstStyle/>
          <a:p>
            <a:r>
              <a:rPr lang="pl-PL" sz="3200" dirty="0"/>
              <a:t>Budowa i zasada działania myszki kulkowej</a:t>
            </a:r>
          </a:p>
        </p:txBody>
      </p:sp>
      <p:pic>
        <p:nvPicPr>
          <p:cNvPr id="73011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379557"/>
            <a:ext cx="6769100" cy="483552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/>
              <a:t>Agenda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8763000" cy="5029200"/>
          </a:xfrm>
          <a:noFill/>
          <a:ln/>
        </p:spPr>
        <p:txBody>
          <a:bodyPr/>
          <a:lstStyle/>
          <a:p>
            <a:r>
              <a:rPr lang="pl-PL">
                <a:solidFill>
                  <a:srgbClr val="969696"/>
                </a:solidFill>
              </a:rPr>
              <a:t>Budowa i zasada działania klawiatury</a:t>
            </a:r>
          </a:p>
          <a:p>
            <a:r>
              <a:rPr lang="pl-PL">
                <a:solidFill>
                  <a:srgbClr val="969696"/>
                </a:solidFill>
              </a:rPr>
              <a:t>Budowa i zasada działania myszki kulkowej</a:t>
            </a:r>
          </a:p>
          <a:p>
            <a:r>
              <a:rPr lang="pl-PL"/>
              <a:t>Budowa i zasada działania myszki optycznej</a:t>
            </a:r>
          </a:p>
          <a:p>
            <a:r>
              <a:rPr lang="pl-PL">
                <a:solidFill>
                  <a:srgbClr val="969696"/>
                </a:solidFill>
              </a:rPr>
              <a:t>Budowa i zasada działania myszki bezprzewodowej</a:t>
            </a:r>
          </a:p>
          <a:p>
            <a:r>
              <a:rPr lang="pl-PL">
                <a:solidFill>
                  <a:srgbClr val="969696"/>
                </a:solidFill>
              </a:rPr>
              <a:t>Budowa i zasada działania trackballa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0488"/>
            <a:ext cx="8229600" cy="1095372"/>
          </a:xfrm>
        </p:spPr>
        <p:txBody>
          <a:bodyPr/>
          <a:lstStyle/>
          <a:p>
            <a:r>
              <a:rPr lang="pl-PL" sz="3200" dirty="0"/>
              <a:t>Budowa i zasada działania myszki optycznej</a:t>
            </a:r>
            <a:endParaRPr lang="en-US" sz="3200" dirty="0"/>
          </a:p>
        </p:txBody>
      </p:sp>
      <p:sp>
        <p:nvSpPr>
          <p:cNvPr id="705539" name="Rectangle 3"/>
          <p:cNvSpPr>
            <a:spLocks noChangeArrowheads="1"/>
          </p:cNvSpPr>
          <p:nvPr/>
        </p:nvSpPr>
        <p:spPr bwMode="auto">
          <a:xfrm>
            <a:off x="0" y="1285860"/>
            <a:ext cx="9144000" cy="509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l-PL" sz="2800" b="1" dirty="0">
                <a:solidFill>
                  <a:schemeClr val="bg1"/>
                </a:solidFill>
              </a:rPr>
              <a:t>Mysz optyczna</a:t>
            </a:r>
            <a:r>
              <a:rPr lang="pl-PL" sz="2800" dirty="0">
                <a:solidFill>
                  <a:schemeClr val="bg1"/>
                </a:solidFill>
              </a:rPr>
              <a:t> 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w podstawie myszy znajdują się diody, oświetlające powierzchnię oraz system czujników optycznych,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mysz posiada procesor DSP (ang. </a:t>
            </a:r>
            <a:r>
              <a:rPr lang="pl-PL" sz="2800" i="1" dirty="0">
                <a:solidFill>
                  <a:schemeClr val="bg1"/>
                </a:solidFill>
              </a:rPr>
              <a:t>Digital </a:t>
            </a:r>
            <a:r>
              <a:rPr lang="pl-PL" sz="2800" i="1" dirty="0" err="1">
                <a:solidFill>
                  <a:schemeClr val="bg1"/>
                </a:solidFill>
              </a:rPr>
              <a:t>Signal</a:t>
            </a:r>
            <a:r>
              <a:rPr lang="pl-PL" sz="2800" i="1" dirty="0">
                <a:solidFill>
                  <a:schemeClr val="bg1"/>
                </a:solidFill>
              </a:rPr>
              <a:t> </a:t>
            </a:r>
            <a:r>
              <a:rPr lang="pl-PL" sz="2800" i="1" dirty="0" err="1">
                <a:solidFill>
                  <a:schemeClr val="bg1"/>
                </a:solidFill>
              </a:rPr>
              <a:t>Processor</a:t>
            </a:r>
            <a:r>
              <a:rPr lang="pl-PL" sz="2800" dirty="0">
                <a:solidFill>
                  <a:schemeClr val="bg1"/>
                </a:solidFill>
              </a:rPr>
              <a:t>) analizujący zmiany w położeniu mocno powiększonego obrazu powierzchni,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najnowsze rozwiązania wykorzystują laser zamiast diod świecących,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brak mechaniki,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mysz działa na prawie każdej powierzchni (nie wymaga podkładki).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/>
              <a:t>Budowa i zasada działania myszki optycznej</a:t>
            </a:r>
          </a:p>
        </p:txBody>
      </p:sp>
      <p:pic>
        <p:nvPicPr>
          <p:cNvPr id="7290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4987" y="2179638"/>
            <a:ext cx="6974026" cy="4114800"/>
          </a:xfrm>
        </p:spPr>
      </p:pic>
    </p:spTree>
  </p:cSld>
  <p:clrMapOvr>
    <a:masterClrMapping/>
  </p:clrMapOvr>
  <p:transition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/>
              <a:t>Agenda</a:t>
            </a:r>
          </a:p>
        </p:txBody>
      </p:sp>
      <p:sp>
        <p:nvSpPr>
          <p:cNvPr id="709635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8763000" cy="5029200"/>
          </a:xfrm>
          <a:noFill/>
          <a:ln/>
        </p:spPr>
        <p:txBody>
          <a:bodyPr/>
          <a:lstStyle/>
          <a:p>
            <a:r>
              <a:rPr lang="pl-PL">
                <a:solidFill>
                  <a:srgbClr val="969696"/>
                </a:solidFill>
              </a:rPr>
              <a:t>Budowa i zasada działania klawiatury</a:t>
            </a:r>
          </a:p>
          <a:p>
            <a:r>
              <a:rPr lang="pl-PL">
                <a:solidFill>
                  <a:srgbClr val="969696"/>
                </a:solidFill>
              </a:rPr>
              <a:t>Budowa i zasada działania myszki kulkowej</a:t>
            </a:r>
          </a:p>
          <a:p>
            <a:r>
              <a:rPr lang="pl-PL">
                <a:solidFill>
                  <a:srgbClr val="969696"/>
                </a:solidFill>
              </a:rPr>
              <a:t>Budowa i zasada działania myszki optycznej</a:t>
            </a:r>
          </a:p>
          <a:p>
            <a:r>
              <a:rPr lang="pl-PL"/>
              <a:t>Budowa i zasada działania myszki bezprzewodowej</a:t>
            </a:r>
          </a:p>
          <a:p>
            <a:r>
              <a:rPr lang="pl-PL">
                <a:solidFill>
                  <a:srgbClr val="969696"/>
                </a:solidFill>
              </a:rPr>
              <a:t>Budowa i zasada działania trackballa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643998" cy="928694"/>
          </a:xfrm>
        </p:spPr>
        <p:txBody>
          <a:bodyPr>
            <a:normAutofit/>
          </a:bodyPr>
          <a:lstStyle/>
          <a:p>
            <a:r>
              <a:rPr lang="pl-PL" sz="2800" dirty="0"/>
              <a:t>Budowa i zasada działania myszki bezprzewodowej</a:t>
            </a:r>
            <a:endParaRPr lang="en-US" sz="2800" dirty="0"/>
          </a:p>
        </p:txBody>
      </p:sp>
      <p:sp>
        <p:nvSpPr>
          <p:cNvPr id="711683" name="Rectangle 3"/>
          <p:cNvSpPr>
            <a:spLocks noChangeArrowheads="1"/>
          </p:cNvSpPr>
          <p:nvPr/>
        </p:nvSpPr>
        <p:spPr bwMode="auto">
          <a:xfrm>
            <a:off x="0" y="981075"/>
            <a:ext cx="50038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pl-PL" sz="2800">
              <a:solidFill>
                <a:srgbClr val="000066"/>
              </a:solidFill>
            </a:endParaRPr>
          </a:p>
        </p:txBody>
      </p:sp>
      <p:pic>
        <p:nvPicPr>
          <p:cNvPr id="711684" name="Picture 4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l="10225" t="11850" b="14693"/>
          <a:stretch>
            <a:fillRect/>
          </a:stretch>
        </p:blipFill>
        <p:spPr bwMode="auto">
          <a:xfrm>
            <a:off x="4214810" y="3475008"/>
            <a:ext cx="4575171" cy="303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1686" name="Rectangle 6"/>
          <p:cNvSpPr>
            <a:spLocks noChangeArrowheads="1"/>
          </p:cNvSpPr>
          <p:nvPr/>
        </p:nvSpPr>
        <p:spPr bwMode="auto">
          <a:xfrm>
            <a:off x="0" y="1357298"/>
            <a:ext cx="9144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l-PL" sz="2800" b="1" dirty="0">
                <a:solidFill>
                  <a:schemeClr val="bg1"/>
                </a:solidFill>
              </a:rPr>
              <a:t>Mysz bezprzewodowa</a:t>
            </a:r>
            <a:r>
              <a:rPr lang="pl-PL" sz="2800" dirty="0">
                <a:solidFill>
                  <a:schemeClr val="bg1"/>
                </a:solidFill>
              </a:rPr>
              <a:t> 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komunikacja z komputerem poprzez podczerwień </a:t>
            </a:r>
            <a:br>
              <a:rPr lang="pl-PL" sz="2800" dirty="0">
                <a:solidFill>
                  <a:schemeClr val="bg1"/>
                </a:solidFill>
              </a:rPr>
            </a:br>
            <a:r>
              <a:rPr lang="pl-PL" sz="2800" dirty="0">
                <a:solidFill>
                  <a:schemeClr val="bg1"/>
                </a:solidFill>
              </a:rPr>
              <a:t>lub fale radiowe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budowa samej myszki analogiczna jak myszki optycznej lub kulkowej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/>
              <a:t>Budowa i zasada działania myszki bezprzewodowej</a:t>
            </a:r>
          </a:p>
        </p:txBody>
      </p:sp>
      <p:sp>
        <p:nvSpPr>
          <p:cNvPr id="732163" name="AutoShape 3"/>
          <p:cNvSpPr>
            <a:spLocks noGrp="1" noChangeAspec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/>
              <a:t>A</a:t>
            </a:r>
            <a:r>
              <a:rPr lang="pl-PL"/>
              <a:t> - zintegrowany układ scalony </a:t>
            </a:r>
          </a:p>
          <a:p>
            <a:r>
              <a:rPr lang="pl-PL" b="1"/>
              <a:t>B</a:t>
            </a:r>
            <a:r>
              <a:rPr lang="pl-PL"/>
              <a:t> - płytka zawierająca sensor </a:t>
            </a:r>
          </a:p>
          <a:p>
            <a:pPr>
              <a:buFontTx/>
              <a:buNone/>
            </a:pPr>
            <a:r>
              <a:rPr lang="pl-PL"/>
              <a:t>oraz jego wyprowadzenia</a:t>
            </a:r>
          </a:p>
          <a:p>
            <a:r>
              <a:rPr lang="pl-PL" b="1"/>
              <a:t>C </a:t>
            </a:r>
            <a:r>
              <a:rPr lang="pl-PL"/>
              <a:t>- dioda LED</a:t>
            </a:r>
          </a:p>
          <a:p>
            <a:r>
              <a:rPr lang="pl-PL" b="1"/>
              <a:t>D1, D2, D3 -</a:t>
            </a:r>
            <a:r>
              <a:rPr lang="pl-PL"/>
              <a:t> przyciski myszy</a:t>
            </a:r>
          </a:p>
          <a:p>
            <a:r>
              <a:rPr lang="pl-PL" b="1"/>
              <a:t>E -</a:t>
            </a:r>
            <a:r>
              <a:rPr lang="pl-PL"/>
              <a:t> układ optyczny rejestrujący </a:t>
            </a:r>
          </a:p>
          <a:p>
            <a:pPr>
              <a:buFontTx/>
              <a:buNone/>
            </a:pPr>
            <a:r>
              <a:rPr lang="pl-PL"/>
              <a:t>obrót rolki</a:t>
            </a:r>
          </a:p>
          <a:p>
            <a:r>
              <a:rPr lang="pl-PL" b="1"/>
              <a:t>F -</a:t>
            </a:r>
            <a:r>
              <a:rPr lang="pl-PL"/>
              <a:t> antena </a:t>
            </a:r>
          </a:p>
          <a:p>
            <a:endParaRPr lang="pl-PL"/>
          </a:p>
          <a:p>
            <a:endParaRPr lang="pl-PL"/>
          </a:p>
        </p:txBody>
      </p:sp>
      <p:pic>
        <p:nvPicPr>
          <p:cNvPr id="7321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125538"/>
            <a:ext cx="2981325" cy="448627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/>
              <a:t>Przypomnienie</a:t>
            </a:r>
            <a:endParaRPr lang="en-US" sz="3200"/>
          </a:p>
        </p:txBody>
      </p:sp>
      <p:pic>
        <p:nvPicPr>
          <p:cNvPr id="6778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92275" y="1557338"/>
            <a:ext cx="4967288" cy="4757737"/>
          </a:xfrm>
        </p:spPr>
      </p:pic>
      <p:sp>
        <p:nvSpPr>
          <p:cNvPr id="677891" name="Rectangle 3"/>
          <p:cNvSpPr>
            <a:spLocks noChangeArrowheads="1"/>
          </p:cNvSpPr>
          <p:nvPr/>
        </p:nvSpPr>
        <p:spPr bwMode="auto">
          <a:xfrm>
            <a:off x="179388" y="1052513"/>
            <a:ext cx="84978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>
                <a:solidFill>
                  <a:srgbClr val="000066"/>
                </a:solidFill>
              </a:rPr>
              <a:t>Elementy zewnętrzne obudowy komputera</a:t>
            </a:r>
            <a:endParaRPr lang="pl-PL" sz="28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/>
              <a:t>Agenda</a:t>
            </a:r>
          </a:p>
        </p:txBody>
      </p:sp>
      <p:sp>
        <p:nvSpPr>
          <p:cNvPr id="713731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8763000" cy="5029200"/>
          </a:xfrm>
          <a:noFill/>
          <a:ln/>
        </p:spPr>
        <p:txBody>
          <a:bodyPr/>
          <a:lstStyle/>
          <a:p>
            <a:r>
              <a:rPr lang="pl-PL">
                <a:solidFill>
                  <a:srgbClr val="969696"/>
                </a:solidFill>
              </a:rPr>
              <a:t>Budowa i zasada działania klawiatury</a:t>
            </a:r>
          </a:p>
          <a:p>
            <a:r>
              <a:rPr lang="pl-PL">
                <a:solidFill>
                  <a:srgbClr val="969696"/>
                </a:solidFill>
              </a:rPr>
              <a:t>Budowa i zasada działania myszki kulkowej</a:t>
            </a:r>
          </a:p>
          <a:p>
            <a:r>
              <a:rPr lang="pl-PL">
                <a:solidFill>
                  <a:srgbClr val="969696"/>
                </a:solidFill>
              </a:rPr>
              <a:t>Budowa i zasada działania myszki optycznej</a:t>
            </a:r>
          </a:p>
          <a:p>
            <a:r>
              <a:rPr lang="pl-PL"/>
              <a:t>Budowa i zasada działania trackballa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09584"/>
          </a:xfrm>
        </p:spPr>
        <p:txBody>
          <a:bodyPr/>
          <a:lstStyle/>
          <a:p>
            <a:r>
              <a:rPr lang="pl-PL" sz="3200" dirty="0"/>
              <a:t>Budowa i zasada działania trackballa</a:t>
            </a:r>
            <a:endParaRPr lang="en-US" sz="3200" dirty="0"/>
          </a:p>
        </p:txBody>
      </p:sp>
      <p:sp>
        <p:nvSpPr>
          <p:cNvPr id="715779" name="Rectangle 3"/>
          <p:cNvSpPr>
            <a:spLocks noChangeArrowheads="1"/>
          </p:cNvSpPr>
          <p:nvPr/>
        </p:nvSpPr>
        <p:spPr bwMode="auto">
          <a:xfrm>
            <a:off x="0" y="1481141"/>
            <a:ext cx="5364163" cy="466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l-PL" sz="2800" b="1" dirty="0" err="1">
                <a:solidFill>
                  <a:schemeClr val="bg1"/>
                </a:solidFill>
              </a:rPr>
              <a:t>trackball</a:t>
            </a:r>
            <a:endParaRPr lang="pl-PL" sz="2800" b="1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urządzenie zawiera kulę </a:t>
            </a:r>
            <a:br>
              <a:rPr lang="pl-PL" sz="2800" dirty="0">
                <a:solidFill>
                  <a:schemeClr val="bg1"/>
                </a:solidFill>
              </a:rPr>
            </a:br>
            <a:r>
              <a:rPr lang="pl-PL" sz="2800" dirty="0">
                <a:solidFill>
                  <a:schemeClr val="bg1"/>
                </a:solidFill>
              </a:rPr>
              <a:t>umieszczoną na nieruchomej </a:t>
            </a:r>
            <a:br>
              <a:rPr lang="pl-PL" sz="2800" dirty="0">
                <a:solidFill>
                  <a:schemeClr val="bg1"/>
                </a:solidFill>
              </a:rPr>
            </a:br>
            <a:r>
              <a:rPr lang="pl-PL" sz="2800" dirty="0">
                <a:solidFill>
                  <a:schemeClr val="bg1"/>
                </a:solidFill>
              </a:rPr>
              <a:t>podstawce,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w pobliżu kuli są umieszczone </a:t>
            </a:r>
            <a:br>
              <a:rPr lang="pl-PL" sz="2800" dirty="0">
                <a:solidFill>
                  <a:schemeClr val="bg1"/>
                </a:solidFill>
              </a:rPr>
            </a:br>
            <a:r>
              <a:rPr lang="pl-PL" sz="2800" dirty="0">
                <a:solidFill>
                  <a:schemeClr val="bg1"/>
                </a:solidFill>
              </a:rPr>
              <a:t>przyciski,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użytkownik nie przesuwa </a:t>
            </a:r>
            <a:br>
              <a:rPr lang="pl-PL" sz="2800" dirty="0">
                <a:solidFill>
                  <a:schemeClr val="bg1"/>
                </a:solidFill>
              </a:rPr>
            </a:br>
            <a:r>
              <a:rPr lang="pl-PL" sz="2800" dirty="0">
                <a:solidFill>
                  <a:schemeClr val="bg1"/>
                </a:solidFill>
              </a:rPr>
              <a:t>całego urządzenia, lecz </a:t>
            </a:r>
            <a:br>
              <a:rPr lang="pl-PL" sz="2800" dirty="0">
                <a:solidFill>
                  <a:schemeClr val="bg1"/>
                </a:solidFill>
              </a:rPr>
            </a:br>
            <a:r>
              <a:rPr lang="pl-PL" sz="2800" dirty="0">
                <a:solidFill>
                  <a:schemeClr val="bg1"/>
                </a:solidFill>
              </a:rPr>
              <a:t>obraca kulę ruchami dłoni, </a:t>
            </a:r>
          </a:p>
          <a:p>
            <a:pPr marL="342900" indent="-342900">
              <a:spcBef>
                <a:spcPct val="20000"/>
              </a:spcBef>
            </a:pPr>
            <a:endParaRPr lang="pl-PL" sz="2800" dirty="0">
              <a:solidFill>
                <a:schemeClr val="bg1"/>
              </a:solidFill>
            </a:endParaRPr>
          </a:p>
        </p:txBody>
      </p:sp>
      <p:pic>
        <p:nvPicPr>
          <p:cNvPr id="7157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429132"/>
            <a:ext cx="2916238" cy="2243138"/>
          </a:xfrm>
          <a:prstGeom prst="rect">
            <a:avLst/>
          </a:prstGeom>
          <a:noFill/>
        </p:spPr>
      </p:pic>
      <p:pic>
        <p:nvPicPr>
          <p:cNvPr id="71578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28586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/>
              <a:t>Ćwiczenie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206852" name="Group 4"/>
          <p:cNvGrpSpPr>
            <a:grpSpLocks/>
          </p:cNvGrpSpPr>
          <p:nvPr/>
        </p:nvGrpSpPr>
        <p:grpSpPr bwMode="auto">
          <a:xfrm>
            <a:off x="990600" y="1981200"/>
            <a:ext cx="7010400" cy="4191000"/>
            <a:chOff x="1488" y="1296"/>
            <a:chExt cx="3446" cy="2039"/>
          </a:xfrm>
        </p:grpSpPr>
        <p:grpSp>
          <p:nvGrpSpPr>
            <p:cNvPr id="206853" name="Group 5"/>
            <p:cNvGrpSpPr>
              <a:grpSpLocks/>
            </p:cNvGrpSpPr>
            <p:nvPr/>
          </p:nvGrpSpPr>
          <p:grpSpPr bwMode="auto">
            <a:xfrm>
              <a:off x="2716" y="2416"/>
              <a:ext cx="864" cy="609"/>
              <a:chOff x="2074" y="2432"/>
              <a:chExt cx="996" cy="690"/>
            </a:xfrm>
          </p:grpSpPr>
          <p:sp>
            <p:nvSpPr>
              <p:cNvPr id="206854" name="Freeform 6"/>
              <p:cNvSpPr>
                <a:spLocks/>
              </p:cNvSpPr>
              <p:nvPr/>
            </p:nvSpPr>
            <p:spPr bwMode="auto">
              <a:xfrm>
                <a:off x="2074" y="2432"/>
                <a:ext cx="996" cy="690"/>
              </a:xfrm>
              <a:custGeom>
                <a:avLst/>
                <a:gdLst/>
                <a:ahLst/>
                <a:cxnLst>
                  <a:cxn ang="0">
                    <a:pos x="12" y="246"/>
                  </a:cxn>
                  <a:cxn ang="0">
                    <a:pos x="720" y="0"/>
                  </a:cxn>
                  <a:cxn ang="0">
                    <a:pos x="996" y="168"/>
                  </a:cxn>
                  <a:cxn ang="0">
                    <a:pos x="972" y="300"/>
                  </a:cxn>
                  <a:cxn ang="0">
                    <a:pos x="126" y="690"/>
                  </a:cxn>
                  <a:cxn ang="0">
                    <a:pos x="0" y="594"/>
                  </a:cxn>
                  <a:cxn ang="0">
                    <a:pos x="12" y="246"/>
                  </a:cxn>
                </a:cxnLst>
                <a:rect l="0" t="0" r="r" b="b"/>
                <a:pathLst>
                  <a:path w="996" h="690">
                    <a:moveTo>
                      <a:pt x="12" y="246"/>
                    </a:moveTo>
                    <a:lnTo>
                      <a:pt x="720" y="0"/>
                    </a:lnTo>
                    <a:lnTo>
                      <a:pt x="996" y="168"/>
                    </a:lnTo>
                    <a:lnTo>
                      <a:pt x="972" y="300"/>
                    </a:lnTo>
                    <a:lnTo>
                      <a:pt x="126" y="690"/>
                    </a:lnTo>
                    <a:lnTo>
                      <a:pt x="0" y="594"/>
                    </a:lnTo>
                    <a:lnTo>
                      <a:pt x="12" y="246"/>
                    </a:lnTo>
                    <a:close/>
                  </a:path>
                </a:pathLst>
              </a:custGeom>
              <a:solidFill>
                <a:schemeClr val="folHlink"/>
              </a:solidFill>
              <a:ln w="571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6855" name="Freeform 7"/>
              <p:cNvSpPr>
                <a:spLocks/>
              </p:cNvSpPr>
              <p:nvPr/>
            </p:nvSpPr>
            <p:spPr bwMode="auto">
              <a:xfrm>
                <a:off x="2076" y="2606"/>
                <a:ext cx="976" cy="414"/>
              </a:xfrm>
              <a:custGeom>
                <a:avLst/>
                <a:gdLst/>
                <a:ahLst/>
                <a:cxnLst>
                  <a:cxn ang="0">
                    <a:pos x="976" y="0"/>
                  </a:cxn>
                  <a:cxn ang="0">
                    <a:pos x="0" y="414"/>
                  </a:cxn>
                </a:cxnLst>
                <a:rect l="0" t="0" r="r" b="b"/>
                <a:pathLst>
                  <a:path w="976" h="414">
                    <a:moveTo>
                      <a:pt x="976" y="0"/>
                    </a:moveTo>
                    <a:lnTo>
                      <a:pt x="0" y="414"/>
                    </a:lnTo>
                  </a:path>
                </a:pathLst>
              </a:custGeom>
              <a:noFill/>
              <a:ln w="571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6856" name="Freeform 8"/>
              <p:cNvSpPr>
                <a:spLocks/>
              </p:cNvSpPr>
              <p:nvPr/>
            </p:nvSpPr>
            <p:spPr bwMode="auto">
              <a:xfrm>
                <a:off x="2146" y="2690"/>
                <a:ext cx="180" cy="108"/>
              </a:xfrm>
              <a:custGeom>
                <a:avLst/>
                <a:gdLst/>
                <a:ahLst/>
                <a:cxnLst>
                  <a:cxn ang="0">
                    <a:pos x="6" y="48"/>
                  </a:cxn>
                  <a:cxn ang="0">
                    <a:pos x="156" y="0"/>
                  </a:cxn>
                  <a:cxn ang="0">
                    <a:pos x="180" y="36"/>
                  </a:cxn>
                  <a:cxn ang="0">
                    <a:pos x="0" y="108"/>
                  </a:cxn>
                  <a:cxn ang="0">
                    <a:pos x="6" y="48"/>
                  </a:cxn>
                </a:cxnLst>
                <a:rect l="0" t="0" r="r" b="b"/>
                <a:pathLst>
                  <a:path w="180" h="108">
                    <a:moveTo>
                      <a:pt x="6" y="48"/>
                    </a:moveTo>
                    <a:lnTo>
                      <a:pt x="156" y="0"/>
                    </a:lnTo>
                    <a:lnTo>
                      <a:pt x="180" y="36"/>
                    </a:lnTo>
                    <a:lnTo>
                      <a:pt x="0" y="108"/>
                    </a:lnTo>
                    <a:lnTo>
                      <a:pt x="6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6857" name="Freeform 9"/>
              <p:cNvSpPr>
                <a:spLocks/>
              </p:cNvSpPr>
              <p:nvPr/>
            </p:nvSpPr>
            <p:spPr bwMode="auto">
              <a:xfrm>
                <a:off x="2344" y="2618"/>
                <a:ext cx="180" cy="108"/>
              </a:xfrm>
              <a:custGeom>
                <a:avLst/>
                <a:gdLst/>
                <a:ahLst/>
                <a:cxnLst>
                  <a:cxn ang="0">
                    <a:pos x="6" y="48"/>
                  </a:cxn>
                  <a:cxn ang="0">
                    <a:pos x="156" y="0"/>
                  </a:cxn>
                  <a:cxn ang="0">
                    <a:pos x="180" y="36"/>
                  </a:cxn>
                  <a:cxn ang="0">
                    <a:pos x="0" y="108"/>
                  </a:cxn>
                  <a:cxn ang="0">
                    <a:pos x="6" y="48"/>
                  </a:cxn>
                </a:cxnLst>
                <a:rect l="0" t="0" r="r" b="b"/>
                <a:pathLst>
                  <a:path w="180" h="108">
                    <a:moveTo>
                      <a:pt x="6" y="48"/>
                    </a:moveTo>
                    <a:lnTo>
                      <a:pt x="156" y="0"/>
                    </a:lnTo>
                    <a:lnTo>
                      <a:pt x="180" y="36"/>
                    </a:lnTo>
                    <a:lnTo>
                      <a:pt x="0" y="108"/>
                    </a:lnTo>
                    <a:lnTo>
                      <a:pt x="6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6858" name="Freeform 10"/>
              <p:cNvSpPr>
                <a:spLocks/>
              </p:cNvSpPr>
              <p:nvPr/>
            </p:nvSpPr>
            <p:spPr bwMode="auto">
              <a:xfrm>
                <a:off x="2542" y="2546"/>
                <a:ext cx="180" cy="108"/>
              </a:xfrm>
              <a:custGeom>
                <a:avLst/>
                <a:gdLst/>
                <a:ahLst/>
                <a:cxnLst>
                  <a:cxn ang="0">
                    <a:pos x="6" y="48"/>
                  </a:cxn>
                  <a:cxn ang="0">
                    <a:pos x="156" y="0"/>
                  </a:cxn>
                  <a:cxn ang="0">
                    <a:pos x="180" y="36"/>
                  </a:cxn>
                  <a:cxn ang="0">
                    <a:pos x="0" y="108"/>
                  </a:cxn>
                  <a:cxn ang="0">
                    <a:pos x="6" y="48"/>
                  </a:cxn>
                </a:cxnLst>
                <a:rect l="0" t="0" r="r" b="b"/>
                <a:pathLst>
                  <a:path w="180" h="108">
                    <a:moveTo>
                      <a:pt x="6" y="48"/>
                    </a:moveTo>
                    <a:lnTo>
                      <a:pt x="156" y="0"/>
                    </a:lnTo>
                    <a:lnTo>
                      <a:pt x="180" y="36"/>
                    </a:lnTo>
                    <a:lnTo>
                      <a:pt x="0" y="108"/>
                    </a:lnTo>
                    <a:lnTo>
                      <a:pt x="6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6859" name="Freeform 11"/>
              <p:cNvSpPr>
                <a:spLocks/>
              </p:cNvSpPr>
              <p:nvPr/>
            </p:nvSpPr>
            <p:spPr bwMode="auto">
              <a:xfrm>
                <a:off x="2170" y="2786"/>
                <a:ext cx="180" cy="108"/>
              </a:xfrm>
              <a:custGeom>
                <a:avLst/>
                <a:gdLst/>
                <a:ahLst/>
                <a:cxnLst>
                  <a:cxn ang="0">
                    <a:pos x="6" y="48"/>
                  </a:cxn>
                  <a:cxn ang="0">
                    <a:pos x="156" y="0"/>
                  </a:cxn>
                  <a:cxn ang="0">
                    <a:pos x="180" y="36"/>
                  </a:cxn>
                  <a:cxn ang="0">
                    <a:pos x="0" y="108"/>
                  </a:cxn>
                  <a:cxn ang="0">
                    <a:pos x="6" y="48"/>
                  </a:cxn>
                </a:cxnLst>
                <a:rect l="0" t="0" r="r" b="b"/>
                <a:pathLst>
                  <a:path w="180" h="108">
                    <a:moveTo>
                      <a:pt x="6" y="48"/>
                    </a:moveTo>
                    <a:lnTo>
                      <a:pt x="156" y="0"/>
                    </a:lnTo>
                    <a:lnTo>
                      <a:pt x="180" y="36"/>
                    </a:lnTo>
                    <a:lnTo>
                      <a:pt x="0" y="108"/>
                    </a:lnTo>
                    <a:lnTo>
                      <a:pt x="6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6860" name="Freeform 12"/>
              <p:cNvSpPr>
                <a:spLocks/>
              </p:cNvSpPr>
              <p:nvPr/>
            </p:nvSpPr>
            <p:spPr bwMode="auto">
              <a:xfrm>
                <a:off x="2380" y="2696"/>
                <a:ext cx="180" cy="108"/>
              </a:xfrm>
              <a:custGeom>
                <a:avLst/>
                <a:gdLst/>
                <a:ahLst/>
                <a:cxnLst>
                  <a:cxn ang="0">
                    <a:pos x="6" y="48"/>
                  </a:cxn>
                  <a:cxn ang="0">
                    <a:pos x="156" y="0"/>
                  </a:cxn>
                  <a:cxn ang="0">
                    <a:pos x="180" y="36"/>
                  </a:cxn>
                  <a:cxn ang="0">
                    <a:pos x="0" y="108"/>
                  </a:cxn>
                  <a:cxn ang="0">
                    <a:pos x="6" y="48"/>
                  </a:cxn>
                </a:cxnLst>
                <a:rect l="0" t="0" r="r" b="b"/>
                <a:pathLst>
                  <a:path w="180" h="108">
                    <a:moveTo>
                      <a:pt x="6" y="48"/>
                    </a:moveTo>
                    <a:lnTo>
                      <a:pt x="156" y="0"/>
                    </a:lnTo>
                    <a:lnTo>
                      <a:pt x="180" y="36"/>
                    </a:lnTo>
                    <a:lnTo>
                      <a:pt x="0" y="108"/>
                    </a:lnTo>
                    <a:lnTo>
                      <a:pt x="6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6861" name="Freeform 13"/>
              <p:cNvSpPr>
                <a:spLocks/>
              </p:cNvSpPr>
              <p:nvPr/>
            </p:nvSpPr>
            <p:spPr bwMode="auto">
              <a:xfrm>
                <a:off x="2590" y="2606"/>
                <a:ext cx="180" cy="108"/>
              </a:xfrm>
              <a:custGeom>
                <a:avLst/>
                <a:gdLst/>
                <a:ahLst/>
                <a:cxnLst>
                  <a:cxn ang="0">
                    <a:pos x="6" y="48"/>
                  </a:cxn>
                  <a:cxn ang="0">
                    <a:pos x="156" y="0"/>
                  </a:cxn>
                  <a:cxn ang="0">
                    <a:pos x="180" y="36"/>
                  </a:cxn>
                  <a:cxn ang="0">
                    <a:pos x="0" y="108"/>
                  </a:cxn>
                  <a:cxn ang="0">
                    <a:pos x="6" y="48"/>
                  </a:cxn>
                </a:cxnLst>
                <a:rect l="0" t="0" r="r" b="b"/>
                <a:pathLst>
                  <a:path w="180" h="108">
                    <a:moveTo>
                      <a:pt x="6" y="48"/>
                    </a:moveTo>
                    <a:lnTo>
                      <a:pt x="156" y="0"/>
                    </a:lnTo>
                    <a:lnTo>
                      <a:pt x="180" y="36"/>
                    </a:lnTo>
                    <a:lnTo>
                      <a:pt x="0" y="108"/>
                    </a:lnTo>
                    <a:lnTo>
                      <a:pt x="6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6862" name="Freeform 14"/>
              <p:cNvSpPr>
                <a:spLocks/>
              </p:cNvSpPr>
              <p:nvPr/>
            </p:nvSpPr>
            <p:spPr bwMode="auto">
              <a:xfrm>
                <a:off x="2806" y="2534"/>
                <a:ext cx="92" cy="6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72" y="0"/>
                  </a:cxn>
                  <a:cxn ang="0">
                    <a:pos x="120" y="42"/>
                  </a:cxn>
                  <a:cxn ang="0">
                    <a:pos x="60" y="78"/>
                  </a:cxn>
                  <a:cxn ang="0">
                    <a:pos x="0" y="30"/>
                  </a:cxn>
                </a:cxnLst>
                <a:rect l="0" t="0" r="r" b="b"/>
                <a:pathLst>
                  <a:path w="120" h="78">
                    <a:moveTo>
                      <a:pt x="0" y="30"/>
                    </a:moveTo>
                    <a:lnTo>
                      <a:pt x="72" y="0"/>
                    </a:lnTo>
                    <a:lnTo>
                      <a:pt x="120" y="42"/>
                    </a:lnTo>
                    <a:lnTo>
                      <a:pt x="60" y="7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6863" name="Freeform 15"/>
              <p:cNvSpPr>
                <a:spLocks/>
              </p:cNvSpPr>
              <p:nvPr/>
            </p:nvSpPr>
            <p:spPr bwMode="auto">
              <a:xfrm>
                <a:off x="2740" y="2486"/>
                <a:ext cx="102" cy="66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72" y="0"/>
                  </a:cxn>
                  <a:cxn ang="0">
                    <a:pos x="120" y="42"/>
                  </a:cxn>
                  <a:cxn ang="0">
                    <a:pos x="60" y="78"/>
                  </a:cxn>
                  <a:cxn ang="0">
                    <a:pos x="0" y="30"/>
                  </a:cxn>
                </a:cxnLst>
                <a:rect l="0" t="0" r="r" b="b"/>
                <a:pathLst>
                  <a:path w="120" h="78">
                    <a:moveTo>
                      <a:pt x="0" y="30"/>
                    </a:moveTo>
                    <a:lnTo>
                      <a:pt x="72" y="0"/>
                    </a:lnTo>
                    <a:lnTo>
                      <a:pt x="120" y="42"/>
                    </a:lnTo>
                    <a:lnTo>
                      <a:pt x="60" y="7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6864" name="Freeform 16"/>
              <p:cNvSpPr>
                <a:spLocks/>
              </p:cNvSpPr>
              <p:nvPr/>
            </p:nvSpPr>
            <p:spPr bwMode="auto">
              <a:xfrm>
                <a:off x="2424" y="2628"/>
                <a:ext cx="628" cy="300"/>
              </a:xfrm>
              <a:custGeom>
                <a:avLst/>
                <a:gdLst/>
                <a:ahLst/>
                <a:cxnLst>
                  <a:cxn ang="0">
                    <a:pos x="0" y="300"/>
                  </a:cxn>
                  <a:cxn ang="0">
                    <a:pos x="628" y="0"/>
                  </a:cxn>
                  <a:cxn ang="0">
                    <a:pos x="620" y="68"/>
                  </a:cxn>
                  <a:cxn ang="0">
                    <a:pos x="0" y="300"/>
                  </a:cxn>
                </a:cxnLst>
                <a:rect l="0" t="0" r="r" b="b"/>
                <a:pathLst>
                  <a:path w="628" h="300">
                    <a:moveTo>
                      <a:pt x="0" y="300"/>
                    </a:moveTo>
                    <a:lnTo>
                      <a:pt x="628" y="0"/>
                    </a:lnTo>
                    <a:lnTo>
                      <a:pt x="620" y="68"/>
                    </a:lnTo>
                    <a:lnTo>
                      <a:pt x="0" y="30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206865" name="Group 17"/>
            <p:cNvGrpSpPr>
              <a:grpSpLocks/>
            </p:cNvGrpSpPr>
            <p:nvPr/>
          </p:nvGrpSpPr>
          <p:grpSpPr bwMode="auto">
            <a:xfrm>
              <a:off x="2158" y="2054"/>
              <a:ext cx="1124" cy="614"/>
              <a:chOff x="1464" y="1968"/>
              <a:chExt cx="1296" cy="696"/>
            </a:xfrm>
          </p:grpSpPr>
          <p:sp>
            <p:nvSpPr>
              <p:cNvPr id="206866" name="Freeform 18"/>
              <p:cNvSpPr>
                <a:spLocks/>
              </p:cNvSpPr>
              <p:nvPr/>
            </p:nvSpPr>
            <p:spPr bwMode="auto">
              <a:xfrm>
                <a:off x="1470" y="2016"/>
                <a:ext cx="1290" cy="648"/>
              </a:xfrm>
              <a:custGeom>
                <a:avLst/>
                <a:gdLst/>
                <a:ahLst/>
                <a:cxnLst>
                  <a:cxn ang="0">
                    <a:pos x="1290" y="0"/>
                  </a:cxn>
                  <a:cxn ang="0">
                    <a:pos x="474" y="252"/>
                  </a:cxn>
                  <a:cxn ang="0">
                    <a:pos x="0" y="102"/>
                  </a:cxn>
                  <a:cxn ang="0">
                    <a:pos x="24" y="342"/>
                  </a:cxn>
                  <a:cxn ang="0">
                    <a:pos x="402" y="648"/>
                  </a:cxn>
                  <a:cxn ang="0">
                    <a:pos x="1242" y="240"/>
                  </a:cxn>
                  <a:cxn ang="0">
                    <a:pos x="1290" y="0"/>
                  </a:cxn>
                </a:cxnLst>
                <a:rect l="0" t="0" r="r" b="b"/>
                <a:pathLst>
                  <a:path w="1290" h="648">
                    <a:moveTo>
                      <a:pt x="1290" y="0"/>
                    </a:moveTo>
                    <a:lnTo>
                      <a:pt x="474" y="252"/>
                    </a:lnTo>
                    <a:lnTo>
                      <a:pt x="0" y="102"/>
                    </a:lnTo>
                    <a:lnTo>
                      <a:pt x="24" y="342"/>
                    </a:lnTo>
                    <a:lnTo>
                      <a:pt x="402" y="648"/>
                    </a:lnTo>
                    <a:lnTo>
                      <a:pt x="1242" y="240"/>
                    </a:lnTo>
                    <a:lnTo>
                      <a:pt x="1290" y="0"/>
                    </a:lnTo>
                    <a:close/>
                  </a:path>
                </a:pathLst>
              </a:custGeom>
              <a:solidFill>
                <a:schemeClr val="bg2"/>
              </a:solidFill>
              <a:ln w="571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206867" name="Group 19"/>
              <p:cNvGrpSpPr>
                <a:grpSpLocks/>
              </p:cNvGrpSpPr>
              <p:nvPr/>
            </p:nvGrpSpPr>
            <p:grpSpPr bwMode="auto">
              <a:xfrm>
                <a:off x="1464" y="1968"/>
                <a:ext cx="1296" cy="690"/>
                <a:chOff x="1464" y="1968"/>
                <a:chExt cx="1296" cy="690"/>
              </a:xfrm>
            </p:grpSpPr>
            <p:grpSp>
              <p:nvGrpSpPr>
                <p:cNvPr id="206868" name="Group 20"/>
                <p:cNvGrpSpPr>
                  <a:grpSpLocks/>
                </p:cNvGrpSpPr>
                <p:nvPr/>
              </p:nvGrpSpPr>
              <p:grpSpPr bwMode="auto">
                <a:xfrm>
                  <a:off x="1464" y="1968"/>
                  <a:ext cx="1296" cy="690"/>
                  <a:chOff x="1200" y="2160"/>
                  <a:chExt cx="1296" cy="690"/>
                </a:xfrm>
              </p:grpSpPr>
              <p:sp>
                <p:nvSpPr>
                  <p:cNvPr id="206869" name="Freeform 21"/>
                  <p:cNvSpPr>
                    <a:spLocks/>
                  </p:cNvSpPr>
                  <p:nvPr/>
                </p:nvSpPr>
                <p:spPr bwMode="auto">
                  <a:xfrm>
                    <a:off x="1704" y="2304"/>
                    <a:ext cx="720" cy="432"/>
                  </a:xfrm>
                  <a:custGeom>
                    <a:avLst/>
                    <a:gdLst/>
                    <a:ahLst/>
                    <a:cxnLst>
                      <a:cxn ang="0">
                        <a:pos x="48" y="192"/>
                      </a:cxn>
                      <a:cxn ang="0">
                        <a:pos x="0" y="432"/>
                      </a:cxn>
                      <a:cxn ang="0">
                        <a:pos x="720" y="48"/>
                      </a:cxn>
                      <a:cxn ang="0">
                        <a:pos x="720" y="0"/>
                      </a:cxn>
                      <a:cxn ang="0">
                        <a:pos x="48" y="192"/>
                      </a:cxn>
                    </a:cxnLst>
                    <a:rect l="0" t="0" r="r" b="b"/>
                    <a:pathLst>
                      <a:path w="720" h="432">
                        <a:moveTo>
                          <a:pt x="48" y="192"/>
                        </a:moveTo>
                        <a:lnTo>
                          <a:pt x="0" y="432"/>
                        </a:lnTo>
                        <a:lnTo>
                          <a:pt x="720" y="48"/>
                        </a:lnTo>
                        <a:lnTo>
                          <a:pt x="720" y="0"/>
                        </a:lnTo>
                        <a:lnTo>
                          <a:pt x="48" y="192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206870" name="Freeform 22"/>
                  <p:cNvSpPr>
                    <a:spLocks/>
                  </p:cNvSpPr>
                  <p:nvPr/>
                </p:nvSpPr>
                <p:spPr bwMode="auto">
                  <a:xfrm>
                    <a:off x="1344" y="2448"/>
                    <a:ext cx="288" cy="2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88" y="48"/>
                      </a:cxn>
                      <a:cxn ang="0">
                        <a:pos x="240" y="288"/>
                      </a:cxn>
                      <a:cxn ang="0">
                        <a:pos x="48" y="14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88" h="288">
                        <a:moveTo>
                          <a:pt x="0" y="0"/>
                        </a:moveTo>
                        <a:lnTo>
                          <a:pt x="288" y="48"/>
                        </a:lnTo>
                        <a:lnTo>
                          <a:pt x="240" y="288"/>
                        </a:lnTo>
                        <a:lnTo>
                          <a:pt x="48" y="1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206871" name="Freeform 23"/>
                  <p:cNvSpPr>
                    <a:spLocks/>
                  </p:cNvSpPr>
                  <p:nvPr/>
                </p:nvSpPr>
                <p:spPr bwMode="auto">
                  <a:xfrm>
                    <a:off x="1794" y="2460"/>
                    <a:ext cx="240" cy="144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240" y="0"/>
                      </a:cxn>
                      <a:cxn ang="0">
                        <a:pos x="240" y="48"/>
                      </a:cxn>
                      <a:cxn ang="0">
                        <a:pos x="0" y="144"/>
                      </a:cxn>
                      <a:cxn ang="0">
                        <a:pos x="0" y="96"/>
                      </a:cxn>
                    </a:cxnLst>
                    <a:rect l="0" t="0" r="r" b="b"/>
                    <a:pathLst>
                      <a:path w="240" h="144">
                        <a:moveTo>
                          <a:pt x="0" y="96"/>
                        </a:moveTo>
                        <a:lnTo>
                          <a:pt x="240" y="0"/>
                        </a:lnTo>
                        <a:lnTo>
                          <a:pt x="240" y="48"/>
                        </a:lnTo>
                        <a:lnTo>
                          <a:pt x="0" y="144"/>
                        </a:lnTo>
                        <a:lnTo>
                          <a:pt x="0" y="9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206872" name="Freeform 24"/>
                  <p:cNvSpPr>
                    <a:spLocks/>
                  </p:cNvSpPr>
                  <p:nvPr/>
                </p:nvSpPr>
                <p:spPr bwMode="auto">
                  <a:xfrm>
                    <a:off x="1200" y="2160"/>
                    <a:ext cx="1296" cy="312"/>
                  </a:xfrm>
                  <a:custGeom>
                    <a:avLst/>
                    <a:gdLst/>
                    <a:ahLst/>
                    <a:cxnLst>
                      <a:cxn ang="0">
                        <a:pos x="0" y="144"/>
                      </a:cxn>
                      <a:cxn ang="0">
                        <a:pos x="510" y="312"/>
                      </a:cxn>
                      <a:cxn ang="0">
                        <a:pos x="1296" y="48"/>
                      </a:cxn>
                      <a:cxn ang="0">
                        <a:pos x="720" y="0"/>
                      </a:cxn>
                      <a:cxn ang="0">
                        <a:pos x="0" y="144"/>
                      </a:cxn>
                    </a:cxnLst>
                    <a:rect l="0" t="0" r="r" b="b"/>
                    <a:pathLst>
                      <a:path w="1296" h="312">
                        <a:moveTo>
                          <a:pt x="0" y="144"/>
                        </a:moveTo>
                        <a:lnTo>
                          <a:pt x="510" y="312"/>
                        </a:lnTo>
                        <a:lnTo>
                          <a:pt x="1296" y="48"/>
                        </a:lnTo>
                        <a:lnTo>
                          <a:pt x="720" y="0"/>
                        </a:lnTo>
                        <a:lnTo>
                          <a:pt x="0" y="14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5715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206873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08" y="2472"/>
                    <a:ext cx="96" cy="37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206874" name="Freeform 26"/>
                <p:cNvSpPr>
                  <a:spLocks/>
                </p:cNvSpPr>
                <p:nvPr/>
              </p:nvSpPr>
              <p:spPr bwMode="auto">
                <a:xfrm>
                  <a:off x="1480" y="2124"/>
                  <a:ext cx="280" cy="244"/>
                </a:xfrm>
                <a:custGeom>
                  <a:avLst/>
                  <a:gdLst/>
                  <a:ahLst/>
                  <a:cxnLst>
                    <a:cxn ang="0">
                      <a:pos x="280" y="84"/>
                    </a:cxn>
                    <a:cxn ang="0">
                      <a:pos x="60" y="76"/>
                    </a:cxn>
                    <a:cxn ang="0">
                      <a:pos x="36" y="244"/>
                    </a:cxn>
                    <a:cxn ang="0">
                      <a:pos x="8" y="180"/>
                    </a:cxn>
                    <a:cxn ang="0">
                      <a:pos x="0" y="0"/>
                    </a:cxn>
                    <a:cxn ang="0">
                      <a:pos x="280" y="84"/>
                    </a:cxn>
                  </a:cxnLst>
                  <a:rect l="0" t="0" r="r" b="b"/>
                  <a:pathLst>
                    <a:path w="280" h="244">
                      <a:moveTo>
                        <a:pt x="280" y="84"/>
                      </a:moveTo>
                      <a:lnTo>
                        <a:pt x="60" y="76"/>
                      </a:lnTo>
                      <a:lnTo>
                        <a:pt x="36" y="244"/>
                      </a:lnTo>
                      <a:lnTo>
                        <a:pt x="8" y="180"/>
                      </a:lnTo>
                      <a:lnTo>
                        <a:pt x="0" y="0"/>
                      </a:lnTo>
                      <a:lnTo>
                        <a:pt x="280" y="8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206875" name="Freeform 27"/>
            <p:cNvSpPr>
              <a:spLocks/>
            </p:cNvSpPr>
            <p:nvPr/>
          </p:nvSpPr>
          <p:spPr bwMode="auto">
            <a:xfrm>
              <a:off x="2533" y="2032"/>
              <a:ext cx="479" cy="233"/>
            </a:xfrm>
            <a:custGeom>
              <a:avLst/>
              <a:gdLst/>
              <a:ahLst/>
              <a:cxnLst>
                <a:cxn ang="0">
                  <a:pos x="552" y="0"/>
                </a:cxn>
                <a:cxn ang="0">
                  <a:pos x="444" y="162"/>
                </a:cxn>
                <a:cxn ang="0">
                  <a:pos x="0" y="264"/>
                </a:cxn>
                <a:cxn ang="0">
                  <a:pos x="0" y="168"/>
                </a:cxn>
                <a:cxn ang="0">
                  <a:pos x="552" y="0"/>
                </a:cxn>
              </a:cxnLst>
              <a:rect l="0" t="0" r="r" b="b"/>
              <a:pathLst>
                <a:path w="552" h="264">
                  <a:moveTo>
                    <a:pt x="552" y="0"/>
                  </a:moveTo>
                  <a:lnTo>
                    <a:pt x="444" y="162"/>
                  </a:lnTo>
                  <a:lnTo>
                    <a:pt x="0" y="264"/>
                  </a:lnTo>
                  <a:lnTo>
                    <a:pt x="0" y="168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06876" name="Freeform 28"/>
            <p:cNvSpPr>
              <a:spLocks/>
            </p:cNvSpPr>
            <p:nvPr/>
          </p:nvSpPr>
          <p:spPr bwMode="auto">
            <a:xfrm>
              <a:off x="2153" y="1296"/>
              <a:ext cx="976" cy="952"/>
            </a:xfrm>
            <a:custGeom>
              <a:avLst/>
              <a:gdLst/>
              <a:ahLst/>
              <a:cxnLst>
                <a:cxn ang="0">
                  <a:pos x="1069" y="208"/>
                </a:cxn>
                <a:cxn ang="0">
                  <a:pos x="274" y="0"/>
                </a:cxn>
                <a:cxn ang="0">
                  <a:pos x="0" y="186"/>
                </a:cxn>
                <a:cxn ang="0">
                  <a:pos x="53" y="890"/>
                </a:cxn>
                <a:cxn ang="0">
                  <a:pos x="365" y="1079"/>
                </a:cxn>
                <a:cxn ang="0">
                  <a:pos x="1125" y="846"/>
                </a:cxn>
                <a:cxn ang="0">
                  <a:pos x="1069" y="208"/>
                </a:cxn>
              </a:cxnLst>
              <a:rect l="0" t="0" r="r" b="b"/>
              <a:pathLst>
                <a:path w="1125" h="1079">
                  <a:moveTo>
                    <a:pt x="1069" y="208"/>
                  </a:moveTo>
                  <a:lnTo>
                    <a:pt x="274" y="0"/>
                  </a:lnTo>
                  <a:lnTo>
                    <a:pt x="0" y="186"/>
                  </a:lnTo>
                  <a:lnTo>
                    <a:pt x="53" y="890"/>
                  </a:lnTo>
                  <a:lnTo>
                    <a:pt x="365" y="1079"/>
                  </a:lnTo>
                  <a:lnTo>
                    <a:pt x="1125" y="846"/>
                  </a:lnTo>
                  <a:lnTo>
                    <a:pt x="1069" y="208"/>
                  </a:lnTo>
                  <a:close/>
                </a:path>
              </a:pathLst>
            </a:custGeom>
            <a:solidFill>
              <a:schemeClr val="bg2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06877" name="Freeform 29"/>
            <p:cNvSpPr>
              <a:spLocks/>
            </p:cNvSpPr>
            <p:nvPr/>
          </p:nvSpPr>
          <p:spPr bwMode="auto">
            <a:xfrm>
              <a:off x="2533" y="1444"/>
              <a:ext cx="500" cy="6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4" y="84"/>
                </a:cxn>
                <a:cxn ang="0">
                  <a:pos x="576" y="594"/>
                </a:cxn>
                <a:cxn ang="0">
                  <a:pos x="20" y="725"/>
                </a:cxn>
                <a:cxn ang="0">
                  <a:pos x="0" y="0"/>
                </a:cxn>
              </a:cxnLst>
              <a:rect l="0" t="0" r="r" b="b"/>
              <a:pathLst>
                <a:path w="576" h="725">
                  <a:moveTo>
                    <a:pt x="0" y="0"/>
                  </a:moveTo>
                  <a:lnTo>
                    <a:pt x="534" y="84"/>
                  </a:lnTo>
                  <a:lnTo>
                    <a:pt x="576" y="594"/>
                  </a:lnTo>
                  <a:lnTo>
                    <a:pt x="20" y="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06878" name="Freeform 30"/>
            <p:cNvSpPr>
              <a:spLocks/>
            </p:cNvSpPr>
            <p:nvPr/>
          </p:nvSpPr>
          <p:spPr bwMode="auto">
            <a:xfrm>
              <a:off x="2255" y="1386"/>
              <a:ext cx="148" cy="768"/>
            </a:xfrm>
            <a:custGeom>
              <a:avLst/>
              <a:gdLst/>
              <a:ahLst/>
              <a:cxnLst>
                <a:cxn ang="0">
                  <a:pos x="4" y="136"/>
                </a:cxn>
                <a:cxn ang="0">
                  <a:pos x="0" y="684"/>
                </a:cxn>
                <a:cxn ang="0">
                  <a:pos x="170" y="870"/>
                </a:cxn>
                <a:cxn ang="0">
                  <a:pos x="98" y="0"/>
                </a:cxn>
                <a:cxn ang="0">
                  <a:pos x="4" y="136"/>
                </a:cxn>
              </a:cxnLst>
              <a:rect l="0" t="0" r="r" b="b"/>
              <a:pathLst>
                <a:path w="170" h="870">
                  <a:moveTo>
                    <a:pt x="4" y="136"/>
                  </a:moveTo>
                  <a:lnTo>
                    <a:pt x="0" y="684"/>
                  </a:lnTo>
                  <a:lnTo>
                    <a:pt x="170" y="870"/>
                  </a:lnTo>
                  <a:lnTo>
                    <a:pt x="98" y="0"/>
                  </a:lnTo>
                  <a:lnTo>
                    <a:pt x="4" y="136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06879" name="Freeform 31"/>
            <p:cNvSpPr>
              <a:spLocks/>
            </p:cNvSpPr>
            <p:nvPr/>
          </p:nvSpPr>
          <p:spPr bwMode="auto">
            <a:xfrm>
              <a:off x="2507" y="1450"/>
              <a:ext cx="458" cy="6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0" y="114"/>
                </a:cxn>
                <a:cxn ang="0">
                  <a:pos x="528" y="528"/>
                </a:cxn>
                <a:cxn ang="0">
                  <a:pos x="30" y="732"/>
                </a:cxn>
                <a:cxn ang="0">
                  <a:pos x="0" y="0"/>
                </a:cxn>
              </a:cxnLst>
              <a:rect l="0" t="0" r="r" b="b"/>
              <a:pathLst>
                <a:path w="528" h="732">
                  <a:moveTo>
                    <a:pt x="0" y="0"/>
                  </a:moveTo>
                  <a:lnTo>
                    <a:pt x="510" y="114"/>
                  </a:lnTo>
                  <a:lnTo>
                    <a:pt x="528" y="528"/>
                  </a:lnTo>
                  <a:lnTo>
                    <a:pt x="30" y="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06880" name="Line 32"/>
            <p:cNvSpPr>
              <a:spLocks noChangeShapeType="1"/>
            </p:cNvSpPr>
            <p:nvPr/>
          </p:nvSpPr>
          <p:spPr bwMode="auto">
            <a:xfrm>
              <a:off x="2398" y="1301"/>
              <a:ext cx="67" cy="9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06881" name="Freeform 33"/>
            <p:cNvSpPr>
              <a:spLocks/>
            </p:cNvSpPr>
            <p:nvPr/>
          </p:nvSpPr>
          <p:spPr bwMode="auto">
            <a:xfrm>
              <a:off x="2158" y="1442"/>
              <a:ext cx="302" cy="79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4" y="0"/>
                </a:cxn>
                <a:cxn ang="0">
                  <a:pos x="80" y="612"/>
                </a:cxn>
                <a:cxn ang="0">
                  <a:pos x="348" y="904"/>
                </a:cxn>
                <a:cxn ang="0">
                  <a:pos x="44" y="708"/>
                </a:cxn>
                <a:cxn ang="0">
                  <a:pos x="0" y="12"/>
                </a:cxn>
              </a:cxnLst>
              <a:rect l="0" t="0" r="r" b="b"/>
              <a:pathLst>
                <a:path w="348" h="904">
                  <a:moveTo>
                    <a:pt x="0" y="12"/>
                  </a:moveTo>
                  <a:lnTo>
                    <a:pt x="24" y="0"/>
                  </a:lnTo>
                  <a:lnTo>
                    <a:pt x="80" y="612"/>
                  </a:lnTo>
                  <a:lnTo>
                    <a:pt x="348" y="904"/>
                  </a:lnTo>
                  <a:lnTo>
                    <a:pt x="44" y="70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06882" name="Freeform 34"/>
            <p:cNvSpPr>
              <a:spLocks/>
            </p:cNvSpPr>
            <p:nvPr/>
          </p:nvSpPr>
          <p:spPr bwMode="auto">
            <a:xfrm>
              <a:off x="1488" y="2706"/>
              <a:ext cx="1131" cy="540"/>
            </a:xfrm>
            <a:custGeom>
              <a:avLst/>
              <a:gdLst/>
              <a:ahLst/>
              <a:cxnLst>
                <a:cxn ang="0">
                  <a:pos x="0" y="208"/>
                </a:cxn>
                <a:cxn ang="0">
                  <a:pos x="348" y="612"/>
                </a:cxn>
                <a:cxn ang="0">
                  <a:pos x="696" y="460"/>
                </a:cxn>
                <a:cxn ang="0">
                  <a:pos x="796" y="436"/>
                </a:cxn>
                <a:cxn ang="0">
                  <a:pos x="832" y="444"/>
                </a:cxn>
                <a:cxn ang="0">
                  <a:pos x="904" y="388"/>
                </a:cxn>
                <a:cxn ang="0">
                  <a:pos x="1304" y="336"/>
                </a:cxn>
                <a:cxn ang="0">
                  <a:pos x="936" y="0"/>
                </a:cxn>
                <a:cxn ang="0">
                  <a:pos x="0" y="208"/>
                </a:cxn>
              </a:cxnLst>
              <a:rect l="0" t="0" r="r" b="b"/>
              <a:pathLst>
                <a:path w="1304" h="612">
                  <a:moveTo>
                    <a:pt x="0" y="208"/>
                  </a:moveTo>
                  <a:lnTo>
                    <a:pt x="348" y="612"/>
                  </a:lnTo>
                  <a:lnTo>
                    <a:pt x="696" y="460"/>
                  </a:lnTo>
                  <a:lnTo>
                    <a:pt x="796" y="436"/>
                  </a:lnTo>
                  <a:lnTo>
                    <a:pt x="832" y="444"/>
                  </a:lnTo>
                  <a:lnTo>
                    <a:pt x="904" y="388"/>
                  </a:lnTo>
                  <a:lnTo>
                    <a:pt x="1304" y="336"/>
                  </a:lnTo>
                  <a:lnTo>
                    <a:pt x="936" y="0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008080"/>
            </a:solidFill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06883" name="Freeform 35"/>
            <p:cNvSpPr>
              <a:spLocks/>
            </p:cNvSpPr>
            <p:nvPr/>
          </p:nvSpPr>
          <p:spPr bwMode="auto">
            <a:xfrm>
              <a:off x="1911" y="2583"/>
              <a:ext cx="702" cy="444"/>
            </a:xfrm>
            <a:custGeom>
              <a:avLst/>
              <a:gdLst/>
              <a:ahLst/>
              <a:cxnLst>
                <a:cxn ang="0">
                  <a:pos x="16" y="124"/>
                </a:cxn>
                <a:cxn ang="0">
                  <a:pos x="56" y="136"/>
                </a:cxn>
                <a:cxn ang="0">
                  <a:pos x="80" y="152"/>
                </a:cxn>
                <a:cxn ang="0">
                  <a:pos x="100" y="168"/>
                </a:cxn>
                <a:cxn ang="0">
                  <a:pos x="132" y="188"/>
                </a:cxn>
                <a:cxn ang="0">
                  <a:pos x="176" y="232"/>
                </a:cxn>
                <a:cxn ang="0">
                  <a:pos x="244" y="328"/>
                </a:cxn>
                <a:cxn ang="0">
                  <a:pos x="288" y="396"/>
                </a:cxn>
                <a:cxn ang="0">
                  <a:pos x="328" y="504"/>
                </a:cxn>
                <a:cxn ang="0">
                  <a:pos x="412" y="464"/>
                </a:cxn>
                <a:cxn ang="0">
                  <a:pos x="488" y="452"/>
                </a:cxn>
                <a:cxn ang="0">
                  <a:pos x="788" y="416"/>
                </a:cxn>
                <a:cxn ang="0">
                  <a:pos x="808" y="412"/>
                </a:cxn>
                <a:cxn ang="0">
                  <a:pos x="788" y="384"/>
                </a:cxn>
                <a:cxn ang="0">
                  <a:pos x="748" y="328"/>
                </a:cxn>
                <a:cxn ang="0">
                  <a:pos x="672" y="244"/>
                </a:cxn>
                <a:cxn ang="0">
                  <a:pos x="624" y="204"/>
                </a:cxn>
                <a:cxn ang="0">
                  <a:pos x="568" y="168"/>
                </a:cxn>
                <a:cxn ang="0">
                  <a:pos x="492" y="100"/>
                </a:cxn>
                <a:cxn ang="0">
                  <a:pos x="360" y="68"/>
                </a:cxn>
                <a:cxn ang="0">
                  <a:pos x="84" y="48"/>
                </a:cxn>
                <a:cxn ang="0">
                  <a:pos x="20" y="108"/>
                </a:cxn>
                <a:cxn ang="0">
                  <a:pos x="16" y="124"/>
                </a:cxn>
              </a:cxnLst>
              <a:rect l="0" t="0" r="r" b="b"/>
              <a:pathLst>
                <a:path w="809" h="504">
                  <a:moveTo>
                    <a:pt x="16" y="124"/>
                  </a:moveTo>
                  <a:cubicBezTo>
                    <a:pt x="45" y="134"/>
                    <a:pt x="32" y="130"/>
                    <a:pt x="56" y="136"/>
                  </a:cubicBezTo>
                  <a:cubicBezTo>
                    <a:pt x="64" y="141"/>
                    <a:pt x="72" y="146"/>
                    <a:pt x="80" y="152"/>
                  </a:cubicBezTo>
                  <a:cubicBezTo>
                    <a:pt x="87" y="157"/>
                    <a:pt x="93" y="163"/>
                    <a:pt x="100" y="168"/>
                  </a:cubicBezTo>
                  <a:cubicBezTo>
                    <a:pt x="110" y="175"/>
                    <a:pt x="132" y="188"/>
                    <a:pt x="132" y="188"/>
                  </a:cubicBezTo>
                  <a:cubicBezTo>
                    <a:pt x="146" y="206"/>
                    <a:pt x="161" y="215"/>
                    <a:pt x="176" y="232"/>
                  </a:cubicBezTo>
                  <a:cubicBezTo>
                    <a:pt x="201" y="262"/>
                    <a:pt x="222" y="296"/>
                    <a:pt x="244" y="328"/>
                  </a:cubicBezTo>
                  <a:cubicBezTo>
                    <a:pt x="257" y="348"/>
                    <a:pt x="280" y="373"/>
                    <a:pt x="288" y="396"/>
                  </a:cubicBezTo>
                  <a:cubicBezTo>
                    <a:pt x="300" y="431"/>
                    <a:pt x="308" y="474"/>
                    <a:pt x="328" y="504"/>
                  </a:cubicBezTo>
                  <a:cubicBezTo>
                    <a:pt x="357" y="494"/>
                    <a:pt x="381" y="473"/>
                    <a:pt x="412" y="464"/>
                  </a:cubicBezTo>
                  <a:cubicBezTo>
                    <a:pt x="436" y="457"/>
                    <a:pt x="463" y="456"/>
                    <a:pt x="488" y="452"/>
                  </a:cubicBezTo>
                  <a:cubicBezTo>
                    <a:pt x="588" y="437"/>
                    <a:pt x="686" y="424"/>
                    <a:pt x="788" y="416"/>
                  </a:cubicBezTo>
                  <a:cubicBezTo>
                    <a:pt x="795" y="415"/>
                    <a:pt x="804" y="417"/>
                    <a:pt x="808" y="412"/>
                  </a:cubicBezTo>
                  <a:cubicBezTo>
                    <a:pt x="809" y="411"/>
                    <a:pt x="796" y="395"/>
                    <a:pt x="788" y="384"/>
                  </a:cubicBezTo>
                  <a:cubicBezTo>
                    <a:pt x="775" y="366"/>
                    <a:pt x="763" y="345"/>
                    <a:pt x="748" y="328"/>
                  </a:cubicBezTo>
                  <a:cubicBezTo>
                    <a:pt x="745" y="325"/>
                    <a:pt x="676" y="247"/>
                    <a:pt x="672" y="244"/>
                  </a:cubicBezTo>
                  <a:cubicBezTo>
                    <a:pt x="656" y="231"/>
                    <a:pt x="641" y="216"/>
                    <a:pt x="624" y="204"/>
                  </a:cubicBezTo>
                  <a:cubicBezTo>
                    <a:pt x="606" y="191"/>
                    <a:pt x="585" y="183"/>
                    <a:pt x="568" y="168"/>
                  </a:cubicBezTo>
                  <a:cubicBezTo>
                    <a:pt x="544" y="147"/>
                    <a:pt x="518" y="117"/>
                    <a:pt x="492" y="100"/>
                  </a:cubicBezTo>
                  <a:cubicBezTo>
                    <a:pt x="460" y="52"/>
                    <a:pt x="418" y="71"/>
                    <a:pt x="360" y="68"/>
                  </a:cubicBezTo>
                  <a:cubicBezTo>
                    <a:pt x="292" y="64"/>
                    <a:pt x="168" y="0"/>
                    <a:pt x="84" y="48"/>
                  </a:cubicBezTo>
                  <a:cubicBezTo>
                    <a:pt x="0" y="96"/>
                    <a:pt x="44" y="100"/>
                    <a:pt x="20" y="108"/>
                  </a:cubicBezTo>
                  <a:cubicBezTo>
                    <a:pt x="16" y="121"/>
                    <a:pt x="16" y="116"/>
                    <a:pt x="16" y="124"/>
                  </a:cubicBezTo>
                  <a:close/>
                </a:path>
              </a:pathLst>
            </a:custGeom>
            <a:solidFill>
              <a:srgbClr val="FFFF99"/>
            </a:solidFill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06884" name="Freeform 36"/>
            <p:cNvSpPr>
              <a:spLocks/>
            </p:cNvSpPr>
            <p:nvPr/>
          </p:nvSpPr>
          <p:spPr bwMode="auto">
            <a:xfrm>
              <a:off x="1533" y="2655"/>
              <a:ext cx="666" cy="531"/>
            </a:xfrm>
            <a:custGeom>
              <a:avLst/>
              <a:gdLst/>
              <a:ahLst/>
              <a:cxnLst>
                <a:cxn ang="0">
                  <a:pos x="768" y="446"/>
                </a:cxn>
                <a:cxn ang="0">
                  <a:pos x="648" y="210"/>
                </a:cxn>
                <a:cxn ang="0">
                  <a:pos x="488" y="62"/>
                </a:cxn>
                <a:cxn ang="0">
                  <a:pos x="408" y="22"/>
                </a:cxn>
                <a:cxn ang="0">
                  <a:pos x="368" y="10"/>
                </a:cxn>
                <a:cxn ang="0">
                  <a:pos x="356" y="6"/>
                </a:cxn>
                <a:cxn ang="0">
                  <a:pos x="236" y="14"/>
                </a:cxn>
                <a:cxn ang="0">
                  <a:pos x="8" y="178"/>
                </a:cxn>
                <a:cxn ang="0">
                  <a:pos x="36" y="226"/>
                </a:cxn>
                <a:cxn ang="0">
                  <a:pos x="168" y="394"/>
                </a:cxn>
                <a:cxn ang="0">
                  <a:pos x="276" y="562"/>
                </a:cxn>
                <a:cxn ang="0">
                  <a:pos x="300" y="602"/>
                </a:cxn>
                <a:cxn ang="0">
                  <a:pos x="400" y="518"/>
                </a:cxn>
                <a:cxn ang="0">
                  <a:pos x="736" y="446"/>
                </a:cxn>
                <a:cxn ang="0">
                  <a:pos x="764" y="434"/>
                </a:cxn>
              </a:cxnLst>
              <a:rect l="0" t="0" r="r" b="b"/>
              <a:pathLst>
                <a:path w="768" h="602">
                  <a:moveTo>
                    <a:pt x="768" y="446"/>
                  </a:moveTo>
                  <a:cubicBezTo>
                    <a:pt x="752" y="425"/>
                    <a:pt x="695" y="274"/>
                    <a:pt x="648" y="210"/>
                  </a:cubicBezTo>
                  <a:cubicBezTo>
                    <a:pt x="601" y="146"/>
                    <a:pt x="528" y="93"/>
                    <a:pt x="488" y="62"/>
                  </a:cubicBezTo>
                  <a:cubicBezTo>
                    <a:pt x="448" y="31"/>
                    <a:pt x="428" y="31"/>
                    <a:pt x="408" y="22"/>
                  </a:cubicBezTo>
                  <a:cubicBezTo>
                    <a:pt x="395" y="17"/>
                    <a:pt x="381" y="14"/>
                    <a:pt x="368" y="10"/>
                  </a:cubicBezTo>
                  <a:cubicBezTo>
                    <a:pt x="364" y="9"/>
                    <a:pt x="356" y="6"/>
                    <a:pt x="356" y="6"/>
                  </a:cubicBezTo>
                  <a:cubicBezTo>
                    <a:pt x="316" y="8"/>
                    <a:pt x="274" y="0"/>
                    <a:pt x="236" y="14"/>
                  </a:cubicBezTo>
                  <a:cubicBezTo>
                    <a:pt x="178" y="43"/>
                    <a:pt x="41" y="143"/>
                    <a:pt x="8" y="178"/>
                  </a:cubicBezTo>
                  <a:cubicBezTo>
                    <a:pt x="0" y="202"/>
                    <a:pt x="21" y="207"/>
                    <a:pt x="36" y="226"/>
                  </a:cubicBezTo>
                  <a:cubicBezTo>
                    <a:pt x="63" y="262"/>
                    <a:pt x="128" y="338"/>
                    <a:pt x="168" y="394"/>
                  </a:cubicBezTo>
                  <a:cubicBezTo>
                    <a:pt x="191" y="429"/>
                    <a:pt x="257" y="531"/>
                    <a:pt x="276" y="562"/>
                  </a:cubicBezTo>
                  <a:cubicBezTo>
                    <a:pt x="298" y="597"/>
                    <a:pt x="295" y="593"/>
                    <a:pt x="300" y="602"/>
                  </a:cubicBezTo>
                  <a:cubicBezTo>
                    <a:pt x="311" y="599"/>
                    <a:pt x="327" y="544"/>
                    <a:pt x="400" y="518"/>
                  </a:cubicBezTo>
                  <a:cubicBezTo>
                    <a:pt x="473" y="492"/>
                    <a:pt x="675" y="460"/>
                    <a:pt x="736" y="446"/>
                  </a:cubicBezTo>
                  <a:cubicBezTo>
                    <a:pt x="760" y="441"/>
                    <a:pt x="751" y="447"/>
                    <a:pt x="764" y="434"/>
                  </a:cubicBezTo>
                </a:path>
              </a:pathLst>
            </a:custGeom>
            <a:solidFill>
              <a:srgbClr val="FFFF99"/>
            </a:solidFill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06885" name="Freeform 37"/>
            <p:cNvSpPr>
              <a:spLocks/>
            </p:cNvSpPr>
            <p:nvPr/>
          </p:nvSpPr>
          <p:spPr bwMode="auto">
            <a:xfrm>
              <a:off x="2050" y="2731"/>
              <a:ext cx="288" cy="2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" y="116"/>
                </a:cxn>
                <a:cxn ang="0">
                  <a:pos x="180" y="312"/>
                </a:cxn>
                <a:cxn ang="0">
                  <a:pos x="248" y="284"/>
                </a:cxn>
                <a:cxn ang="0">
                  <a:pos x="332" y="264"/>
                </a:cxn>
                <a:cxn ang="0">
                  <a:pos x="248" y="128"/>
                </a:cxn>
                <a:cxn ang="0">
                  <a:pos x="200" y="172"/>
                </a:cxn>
                <a:cxn ang="0">
                  <a:pos x="144" y="76"/>
                </a:cxn>
                <a:cxn ang="0">
                  <a:pos x="0" y="0"/>
                </a:cxn>
              </a:cxnLst>
              <a:rect l="0" t="0" r="r" b="b"/>
              <a:pathLst>
                <a:path w="332" h="312">
                  <a:moveTo>
                    <a:pt x="0" y="0"/>
                  </a:moveTo>
                  <a:lnTo>
                    <a:pt x="108" y="116"/>
                  </a:lnTo>
                  <a:lnTo>
                    <a:pt x="180" y="312"/>
                  </a:lnTo>
                  <a:lnTo>
                    <a:pt x="248" y="284"/>
                  </a:lnTo>
                  <a:lnTo>
                    <a:pt x="332" y="264"/>
                  </a:lnTo>
                  <a:lnTo>
                    <a:pt x="248" y="128"/>
                  </a:lnTo>
                  <a:lnTo>
                    <a:pt x="200" y="172"/>
                  </a:lnTo>
                  <a:lnTo>
                    <a:pt x="144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06886" name="Freeform 38"/>
            <p:cNvSpPr>
              <a:spLocks/>
            </p:cNvSpPr>
            <p:nvPr/>
          </p:nvSpPr>
          <p:spPr bwMode="auto">
            <a:xfrm>
              <a:off x="1696" y="2692"/>
              <a:ext cx="472" cy="353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228" y="136"/>
                </a:cxn>
                <a:cxn ang="0">
                  <a:pos x="376" y="300"/>
                </a:cxn>
                <a:cxn ang="0">
                  <a:pos x="424" y="400"/>
                </a:cxn>
                <a:cxn ang="0">
                  <a:pos x="468" y="388"/>
                </a:cxn>
                <a:cxn ang="0">
                  <a:pos x="388" y="228"/>
                </a:cxn>
                <a:cxn ang="0">
                  <a:pos x="508" y="388"/>
                </a:cxn>
                <a:cxn ang="0">
                  <a:pos x="544" y="380"/>
                </a:cxn>
                <a:cxn ang="0">
                  <a:pos x="372" y="156"/>
                </a:cxn>
                <a:cxn ang="0">
                  <a:pos x="260" y="76"/>
                </a:cxn>
                <a:cxn ang="0">
                  <a:pos x="212" y="28"/>
                </a:cxn>
                <a:cxn ang="0">
                  <a:pos x="164" y="48"/>
                </a:cxn>
                <a:cxn ang="0">
                  <a:pos x="116" y="40"/>
                </a:cxn>
                <a:cxn ang="0">
                  <a:pos x="44" y="0"/>
                </a:cxn>
                <a:cxn ang="0">
                  <a:pos x="0" y="32"/>
                </a:cxn>
              </a:cxnLst>
              <a:rect l="0" t="0" r="r" b="b"/>
              <a:pathLst>
                <a:path w="544" h="400">
                  <a:moveTo>
                    <a:pt x="0" y="32"/>
                  </a:moveTo>
                  <a:lnTo>
                    <a:pt x="228" y="136"/>
                  </a:lnTo>
                  <a:lnTo>
                    <a:pt x="376" y="300"/>
                  </a:lnTo>
                  <a:lnTo>
                    <a:pt x="424" y="400"/>
                  </a:lnTo>
                  <a:lnTo>
                    <a:pt x="468" y="388"/>
                  </a:lnTo>
                  <a:lnTo>
                    <a:pt x="388" y="228"/>
                  </a:lnTo>
                  <a:lnTo>
                    <a:pt x="508" y="388"/>
                  </a:lnTo>
                  <a:lnTo>
                    <a:pt x="544" y="380"/>
                  </a:lnTo>
                  <a:lnTo>
                    <a:pt x="372" y="156"/>
                  </a:lnTo>
                  <a:lnTo>
                    <a:pt x="260" y="76"/>
                  </a:lnTo>
                  <a:lnTo>
                    <a:pt x="212" y="28"/>
                  </a:lnTo>
                  <a:lnTo>
                    <a:pt x="164" y="48"/>
                  </a:lnTo>
                  <a:lnTo>
                    <a:pt x="116" y="40"/>
                  </a:lnTo>
                  <a:lnTo>
                    <a:pt x="44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06887" name="Freeform 39"/>
            <p:cNvSpPr>
              <a:spLocks/>
            </p:cNvSpPr>
            <p:nvPr/>
          </p:nvSpPr>
          <p:spPr bwMode="auto">
            <a:xfrm>
              <a:off x="1491" y="2798"/>
              <a:ext cx="431" cy="40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56" y="0"/>
                </a:cxn>
                <a:cxn ang="0">
                  <a:pos x="64" y="4"/>
                </a:cxn>
                <a:cxn ang="0">
                  <a:pos x="212" y="88"/>
                </a:cxn>
                <a:cxn ang="0">
                  <a:pos x="328" y="300"/>
                </a:cxn>
                <a:cxn ang="0">
                  <a:pos x="496" y="332"/>
                </a:cxn>
                <a:cxn ang="0">
                  <a:pos x="392" y="380"/>
                </a:cxn>
                <a:cxn ang="0">
                  <a:pos x="336" y="460"/>
                </a:cxn>
                <a:cxn ang="0">
                  <a:pos x="200" y="204"/>
                </a:cxn>
                <a:cxn ang="0">
                  <a:pos x="56" y="68"/>
                </a:cxn>
                <a:cxn ang="0">
                  <a:pos x="0" y="12"/>
                </a:cxn>
              </a:cxnLst>
              <a:rect l="0" t="0" r="r" b="b"/>
              <a:pathLst>
                <a:path w="496" h="460">
                  <a:moveTo>
                    <a:pt x="0" y="12"/>
                  </a:moveTo>
                  <a:lnTo>
                    <a:pt x="56" y="0"/>
                  </a:lnTo>
                  <a:lnTo>
                    <a:pt x="64" y="4"/>
                  </a:lnTo>
                  <a:lnTo>
                    <a:pt x="212" y="88"/>
                  </a:lnTo>
                  <a:lnTo>
                    <a:pt x="328" y="300"/>
                  </a:lnTo>
                  <a:lnTo>
                    <a:pt x="496" y="332"/>
                  </a:lnTo>
                  <a:lnTo>
                    <a:pt x="392" y="380"/>
                  </a:lnTo>
                  <a:lnTo>
                    <a:pt x="336" y="460"/>
                  </a:lnTo>
                  <a:lnTo>
                    <a:pt x="200" y="204"/>
                  </a:lnTo>
                  <a:lnTo>
                    <a:pt x="56" y="6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206888" name="Group 40"/>
            <p:cNvGrpSpPr>
              <a:grpSpLocks/>
            </p:cNvGrpSpPr>
            <p:nvPr/>
          </p:nvGrpSpPr>
          <p:grpSpPr bwMode="auto">
            <a:xfrm>
              <a:off x="3022" y="1469"/>
              <a:ext cx="1912" cy="1866"/>
              <a:chOff x="2549" y="1333"/>
              <a:chExt cx="2203" cy="2115"/>
            </a:xfrm>
          </p:grpSpPr>
          <p:grpSp>
            <p:nvGrpSpPr>
              <p:cNvPr id="206889" name="Group 41"/>
              <p:cNvGrpSpPr>
                <a:grpSpLocks/>
              </p:cNvGrpSpPr>
              <p:nvPr/>
            </p:nvGrpSpPr>
            <p:grpSpPr bwMode="auto">
              <a:xfrm>
                <a:off x="2641" y="1963"/>
                <a:ext cx="796" cy="355"/>
                <a:chOff x="2624" y="1896"/>
                <a:chExt cx="796" cy="355"/>
              </a:xfrm>
            </p:grpSpPr>
            <p:sp>
              <p:nvSpPr>
                <p:cNvPr id="206890" name="Freeform 42"/>
                <p:cNvSpPr>
                  <a:spLocks/>
                </p:cNvSpPr>
                <p:nvPr/>
              </p:nvSpPr>
              <p:spPr bwMode="auto">
                <a:xfrm>
                  <a:off x="2624" y="1896"/>
                  <a:ext cx="466" cy="267"/>
                </a:xfrm>
                <a:custGeom>
                  <a:avLst/>
                  <a:gdLst/>
                  <a:ahLst/>
                  <a:cxnLst>
                    <a:cxn ang="0">
                      <a:pos x="0" y="120"/>
                    </a:cxn>
                    <a:cxn ang="0">
                      <a:pos x="202" y="24"/>
                    </a:cxn>
                    <a:cxn ang="0">
                      <a:pos x="364" y="30"/>
                    </a:cxn>
                    <a:cxn ang="0">
                      <a:pos x="280" y="204"/>
                    </a:cxn>
                    <a:cxn ang="0">
                      <a:pos x="400" y="234"/>
                    </a:cxn>
                    <a:cxn ang="0">
                      <a:pos x="466" y="210"/>
                    </a:cxn>
                  </a:cxnLst>
                  <a:rect l="0" t="0" r="r" b="b"/>
                  <a:pathLst>
                    <a:path w="466" h="267">
                      <a:moveTo>
                        <a:pt x="0" y="120"/>
                      </a:moveTo>
                      <a:cubicBezTo>
                        <a:pt x="29" y="108"/>
                        <a:pt x="144" y="40"/>
                        <a:pt x="202" y="24"/>
                      </a:cubicBezTo>
                      <a:cubicBezTo>
                        <a:pt x="260" y="8"/>
                        <a:pt x="351" y="0"/>
                        <a:pt x="364" y="30"/>
                      </a:cubicBezTo>
                      <a:cubicBezTo>
                        <a:pt x="377" y="60"/>
                        <a:pt x="274" y="170"/>
                        <a:pt x="280" y="204"/>
                      </a:cubicBezTo>
                      <a:cubicBezTo>
                        <a:pt x="293" y="267"/>
                        <a:pt x="330" y="238"/>
                        <a:pt x="400" y="234"/>
                      </a:cubicBezTo>
                      <a:cubicBezTo>
                        <a:pt x="426" y="229"/>
                        <a:pt x="447" y="229"/>
                        <a:pt x="466" y="210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206891" name="Freeform 43"/>
                <p:cNvSpPr>
                  <a:spLocks/>
                </p:cNvSpPr>
                <p:nvPr/>
              </p:nvSpPr>
              <p:spPr bwMode="auto">
                <a:xfrm>
                  <a:off x="3044" y="2040"/>
                  <a:ext cx="376" cy="211"/>
                </a:xfrm>
                <a:custGeom>
                  <a:avLst/>
                  <a:gdLst/>
                  <a:ahLst/>
                  <a:cxnLst>
                    <a:cxn ang="0">
                      <a:pos x="10" y="138"/>
                    </a:cxn>
                    <a:cxn ang="0">
                      <a:pos x="46" y="30"/>
                    </a:cxn>
                    <a:cxn ang="0">
                      <a:pos x="286" y="0"/>
                    </a:cxn>
                    <a:cxn ang="0">
                      <a:pos x="364" y="24"/>
                    </a:cxn>
                    <a:cxn ang="0">
                      <a:pos x="376" y="84"/>
                    </a:cxn>
                    <a:cxn ang="0">
                      <a:pos x="328" y="192"/>
                    </a:cxn>
                    <a:cxn ang="0">
                      <a:pos x="208" y="198"/>
                    </a:cxn>
                    <a:cxn ang="0">
                      <a:pos x="118" y="168"/>
                    </a:cxn>
                    <a:cxn ang="0">
                      <a:pos x="34" y="180"/>
                    </a:cxn>
                    <a:cxn ang="0">
                      <a:pos x="10" y="138"/>
                    </a:cxn>
                  </a:cxnLst>
                  <a:rect l="0" t="0" r="r" b="b"/>
                  <a:pathLst>
                    <a:path w="376" h="211">
                      <a:moveTo>
                        <a:pt x="10" y="138"/>
                      </a:moveTo>
                      <a:cubicBezTo>
                        <a:pt x="12" y="113"/>
                        <a:pt x="0" y="53"/>
                        <a:pt x="46" y="30"/>
                      </a:cubicBezTo>
                      <a:cubicBezTo>
                        <a:pt x="92" y="7"/>
                        <a:pt x="233" y="1"/>
                        <a:pt x="286" y="0"/>
                      </a:cubicBezTo>
                      <a:lnTo>
                        <a:pt x="364" y="24"/>
                      </a:lnTo>
                      <a:lnTo>
                        <a:pt x="376" y="84"/>
                      </a:lnTo>
                      <a:cubicBezTo>
                        <a:pt x="370" y="112"/>
                        <a:pt x="356" y="173"/>
                        <a:pt x="328" y="192"/>
                      </a:cubicBezTo>
                      <a:cubicBezTo>
                        <a:pt x="300" y="211"/>
                        <a:pt x="243" y="202"/>
                        <a:pt x="208" y="198"/>
                      </a:cubicBezTo>
                      <a:cubicBezTo>
                        <a:pt x="173" y="194"/>
                        <a:pt x="147" y="171"/>
                        <a:pt x="118" y="168"/>
                      </a:cubicBezTo>
                      <a:cubicBezTo>
                        <a:pt x="89" y="165"/>
                        <a:pt x="52" y="185"/>
                        <a:pt x="34" y="180"/>
                      </a:cubicBezTo>
                      <a:cubicBezTo>
                        <a:pt x="16" y="175"/>
                        <a:pt x="8" y="163"/>
                        <a:pt x="10" y="13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71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206892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3138" y="2094"/>
                  <a:ext cx="72" cy="1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206893" name="Line 45"/>
                <p:cNvSpPr>
                  <a:spLocks noChangeShapeType="1"/>
                </p:cNvSpPr>
                <p:nvPr/>
              </p:nvSpPr>
              <p:spPr bwMode="auto">
                <a:xfrm flipH="1" flipV="1">
                  <a:off x="3114" y="2130"/>
                  <a:ext cx="66" cy="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206894" name="Freeform 46"/>
                <p:cNvSpPr>
                  <a:spLocks/>
                </p:cNvSpPr>
                <p:nvPr/>
              </p:nvSpPr>
              <p:spPr bwMode="auto">
                <a:xfrm>
                  <a:off x="3224" y="2120"/>
                  <a:ext cx="152" cy="96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00" y="40"/>
                    </a:cxn>
                    <a:cxn ang="0">
                      <a:pos x="140" y="0"/>
                    </a:cxn>
                    <a:cxn ang="0">
                      <a:pos x="152" y="44"/>
                    </a:cxn>
                    <a:cxn ang="0">
                      <a:pos x="112" y="96"/>
                    </a:cxn>
                    <a:cxn ang="0">
                      <a:pos x="24" y="8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52" h="96">
                      <a:moveTo>
                        <a:pt x="0" y="28"/>
                      </a:moveTo>
                      <a:lnTo>
                        <a:pt x="100" y="40"/>
                      </a:lnTo>
                      <a:lnTo>
                        <a:pt x="140" y="0"/>
                      </a:lnTo>
                      <a:lnTo>
                        <a:pt x="152" y="44"/>
                      </a:lnTo>
                      <a:lnTo>
                        <a:pt x="112" y="96"/>
                      </a:lnTo>
                      <a:lnTo>
                        <a:pt x="24" y="8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sp>
            <p:nvSpPr>
              <p:cNvPr id="206895" name="Freeform 47"/>
              <p:cNvSpPr>
                <a:spLocks/>
              </p:cNvSpPr>
              <p:nvPr/>
            </p:nvSpPr>
            <p:spPr bwMode="auto">
              <a:xfrm>
                <a:off x="2669" y="1333"/>
                <a:ext cx="240" cy="14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0" y="0"/>
                  </a:cxn>
                  <a:cxn ang="0">
                    <a:pos x="240" y="54"/>
                  </a:cxn>
                  <a:cxn ang="0">
                    <a:pos x="0" y="144"/>
                  </a:cxn>
                </a:cxnLst>
                <a:rect l="0" t="0" r="r" b="b"/>
                <a:pathLst>
                  <a:path w="240" h="144">
                    <a:moveTo>
                      <a:pt x="0" y="144"/>
                    </a:moveTo>
                    <a:lnTo>
                      <a:pt x="210" y="0"/>
                    </a:lnTo>
                    <a:lnTo>
                      <a:pt x="240" y="54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6896" name="Freeform 48"/>
              <p:cNvSpPr>
                <a:spLocks/>
              </p:cNvSpPr>
              <p:nvPr/>
            </p:nvSpPr>
            <p:spPr bwMode="auto">
              <a:xfrm>
                <a:off x="2771" y="1537"/>
                <a:ext cx="258" cy="54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258" y="0"/>
                  </a:cxn>
                  <a:cxn ang="0">
                    <a:pos x="246" y="54"/>
                  </a:cxn>
                  <a:cxn ang="0">
                    <a:pos x="0" y="54"/>
                  </a:cxn>
                </a:cxnLst>
                <a:rect l="0" t="0" r="r" b="b"/>
                <a:pathLst>
                  <a:path w="258" h="54">
                    <a:moveTo>
                      <a:pt x="0" y="54"/>
                    </a:moveTo>
                    <a:lnTo>
                      <a:pt x="258" y="0"/>
                    </a:lnTo>
                    <a:lnTo>
                      <a:pt x="246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6897" name="Freeform 49"/>
              <p:cNvSpPr>
                <a:spLocks/>
              </p:cNvSpPr>
              <p:nvPr/>
            </p:nvSpPr>
            <p:spPr bwMode="auto">
              <a:xfrm>
                <a:off x="2759" y="1753"/>
                <a:ext cx="162" cy="1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2" y="60"/>
                  </a:cxn>
                  <a:cxn ang="0">
                    <a:pos x="126" y="102"/>
                  </a:cxn>
                  <a:cxn ang="0">
                    <a:pos x="0" y="0"/>
                  </a:cxn>
                </a:cxnLst>
                <a:rect l="0" t="0" r="r" b="b"/>
                <a:pathLst>
                  <a:path w="162" h="102">
                    <a:moveTo>
                      <a:pt x="0" y="0"/>
                    </a:moveTo>
                    <a:lnTo>
                      <a:pt x="162" y="60"/>
                    </a:lnTo>
                    <a:lnTo>
                      <a:pt x="126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206898" name="Group 50"/>
              <p:cNvGrpSpPr>
                <a:grpSpLocks/>
              </p:cNvGrpSpPr>
              <p:nvPr/>
            </p:nvGrpSpPr>
            <p:grpSpPr bwMode="auto">
              <a:xfrm rot="105239">
                <a:off x="2549" y="2499"/>
                <a:ext cx="672" cy="436"/>
                <a:chOff x="2452" y="2860"/>
                <a:chExt cx="768" cy="516"/>
              </a:xfrm>
            </p:grpSpPr>
            <p:sp>
              <p:nvSpPr>
                <p:cNvPr id="206899" name="Freeform 51"/>
                <p:cNvSpPr>
                  <a:spLocks/>
                </p:cNvSpPr>
                <p:nvPr/>
              </p:nvSpPr>
              <p:spPr bwMode="auto">
                <a:xfrm>
                  <a:off x="2805" y="2860"/>
                  <a:ext cx="183" cy="224"/>
                </a:xfrm>
                <a:custGeom>
                  <a:avLst/>
                  <a:gdLst/>
                  <a:ahLst/>
                  <a:cxnLst>
                    <a:cxn ang="0">
                      <a:pos x="27" y="100"/>
                    </a:cxn>
                    <a:cxn ang="0">
                      <a:pos x="31" y="0"/>
                    </a:cxn>
                    <a:cxn ang="0">
                      <a:pos x="119" y="80"/>
                    </a:cxn>
                    <a:cxn ang="0">
                      <a:pos x="183" y="224"/>
                    </a:cxn>
                    <a:cxn ang="0">
                      <a:pos x="27" y="100"/>
                    </a:cxn>
                  </a:cxnLst>
                  <a:rect l="0" t="0" r="r" b="b"/>
                  <a:pathLst>
                    <a:path w="183" h="224">
                      <a:moveTo>
                        <a:pt x="27" y="100"/>
                      </a:moveTo>
                      <a:cubicBezTo>
                        <a:pt x="5" y="67"/>
                        <a:pt x="0" y="31"/>
                        <a:pt x="31" y="0"/>
                      </a:cubicBezTo>
                      <a:lnTo>
                        <a:pt x="119" y="80"/>
                      </a:lnTo>
                      <a:lnTo>
                        <a:pt x="183" y="224"/>
                      </a:lnTo>
                      <a:lnTo>
                        <a:pt x="27" y="10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571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206900" name="Freeform 52"/>
                <p:cNvSpPr>
                  <a:spLocks/>
                </p:cNvSpPr>
                <p:nvPr/>
              </p:nvSpPr>
              <p:spPr bwMode="auto">
                <a:xfrm>
                  <a:off x="2452" y="2948"/>
                  <a:ext cx="768" cy="428"/>
                </a:xfrm>
                <a:custGeom>
                  <a:avLst/>
                  <a:gdLst/>
                  <a:ahLst/>
                  <a:cxnLst>
                    <a:cxn ang="0">
                      <a:pos x="0" y="116"/>
                    </a:cxn>
                    <a:cxn ang="0">
                      <a:pos x="264" y="16"/>
                    </a:cxn>
                    <a:cxn ang="0">
                      <a:pos x="524" y="0"/>
                    </a:cxn>
                    <a:cxn ang="0">
                      <a:pos x="660" y="240"/>
                    </a:cxn>
                    <a:cxn ang="0">
                      <a:pos x="768" y="312"/>
                    </a:cxn>
                    <a:cxn ang="0">
                      <a:pos x="680" y="348"/>
                    </a:cxn>
                    <a:cxn ang="0">
                      <a:pos x="612" y="428"/>
                    </a:cxn>
                    <a:cxn ang="0">
                      <a:pos x="536" y="352"/>
                    </a:cxn>
                    <a:cxn ang="0">
                      <a:pos x="412" y="300"/>
                    </a:cxn>
                    <a:cxn ang="0">
                      <a:pos x="328" y="172"/>
                    </a:cxn>
                    <a:cxn ang="0">
                      <a:pos x="64" y="168"/>
                    </a:cxn>
                    <a:cxn ang="0">
                      <a:pos x="0" y="116"/>
                    </a:cxn>
                  </a:cxnLst>
                  <a:rect l="0" t="0" r="r" b="b"/>
                  <a:pathLst>
                    <a:path w="768" h="428">
                      <a:moveTo>
                        <a:pt x="0" y="116"/>
                      </a:moveTo>
                      <a:lnTo>
                        <a:pt x="264" y="16"/>
                      </a:lnTo>
                      <a:lnTo>
                        <a:pt x="524" y="0"/>
                      </a:lnTo>
                      <a:lnTo>
                        <a:pt x="660" y="240"/>
                      </a:lnTo>
                      <a:cubicBezTo>
                        <a:pt x="701" y="292"/>
                        <a:pt x="765" y="294"/>
                        <a:pt x="768" y="312"/>
                      </a:cubicBezTo>
                      <a:cubicBezTo>
                        <a:pt x="708" y="332"/>
                        <a:pt x="718" y="318"/>
                        <a:pt x="680" y="348"/>
                      </a:cubicBezTo>
                      <a:cubicBezTo>
                        <a:pt x="637" y="375"/>
                        <a:pt x="636" y="376"/>
                        <a:pt x="612" y="428"/>
                      </a:cubicBezTo>
                      <a:cubicBezTo>
                        <a:pt x="564" y="352"/>
                        <a:pt x="569" y="373"/>
                        <a:pt x="536" y="352"/>
                      </a:cubicBezTo>
                      <a:cubicBezTo>
                        <a:pt x="503" y="331"/>
                        <a:pt x="447" y="330"/>
                        <a:pt x="412" y="300"/>
                      </a:cubicBezTo>
                      <a:cubicBezTo>
                        <a:pt x="392" y="278"/>
                        <a:pt x="382" y="187"/>
                        <a:pt x="328" y="172"/>
                      </a:cubicBezTo>
                      <a:lnTo>
                        <a:pt x="64" y="168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571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sp>
            <p:nvSpPr>
              <p:cNvPr id="206901" name="Freeform 53"/>
              <p:cNvSpPr>
                <a:spLocks/>
              </p:cNvSpPr>
              <p:nvPr/>
            </p:nvSpPr>
            <p:spPr bwMode="auto">
              <a:xfrm>
                <a:off x="3765" y="1435"/>
                <a:ext cx="504" cy="936"/>
              </a:xfrm>
              <a:custGeom>
                <a:avLst/>
                <a:gdLst/>
                <a:ahLst/>
                <a:cxnLst>
                  <a:cxn ang="0">
                    <a:pos x="192" y="936"/>
                  </a:cxn>
                  <a:cxn ang="0">
                    <a:pos x="152" y="882"/>
                  </a:cxn>
                  <a:cxn ang="0">
                    <a:pos x="183" y="782"/>
                  </a:cxn>
                  <a:cxn ang="0">
                    <a:pos x="108" y="731"/>
                  </a:cxn>
                  <a:cxn ang="0">
                    <a:pos x="45" y="651"/>
                  </a:cxn>
                  <a:cxn ang="0">
                    <a:pos x="0" y="457"/>
                  </a:cxn>
                  <a:cxn ang="0">
                    <a:pos x="49" y="131"/>
                  </a:cxn>
                  <a:cxn ang="0">
                    <a:pos x="103" y="54"/>
                  </a:cxn>
                  <a:cxn ang="0">
                    <a:pos x="187" y="0"/>
                  </a:cxn>
                  <a:cxn ang="0">
                    <a:pos x="303" y="14"/>
                  </a:cxn>
                  <a:cxn ang="0">
                    <a:pos x="446" y="145"/>
                  </a:cxn>
                  <a:cxn ang="0">
                    <a:pos x="468" y="217"/>
                  </a:cxn>
                  <a:cxn ang="0">
                    <a:pos x="495" y="380"/>
                  </a:cxn>
                  <a:cxn ang="0">
                    <a:pos x="500" y="565"/>
                  </a:cxn>
                  <a:cxn ang="0">
                    <a:pos x="500" y="719"/>
                  </a:cxn>
                  <a:cxn ang="0">
                    <a:pos x="303" y="877"/>
                  </a:cxn>
                  <a:cxn ang="0">
                    <a:pos x="192" y="936"/>
                  </a:cxn>
                </a:cxnLst>
                <a:rect l="0" t="0" r="r" b="b"/>
                <a:pathLst>
                  <a:path w="504" h="936">
                    <a:moveTo>
                      <a:pt x="192" y="936"/>
                    </a:moveTo>
                    <a:lnTo>
                      <a:pt x="152" y="882"/>
                    </a:lnTo>
                    <a:lnTo>
                      <a:pt x="183" y="782"/>
                    </a:lnTo>
                    <a:cubicBezTo>
                      <a:pt x="182" y="737"/>
                      <a:pt x="168" y="746"/>
                      <a:pt x="108" y="731"/>
                    </a:cubicBezTo>
                    <a:cubicBezTo>
                      <a:pt x="95" y="712"/>
                      <a:pt x="55" y="673"/>
                      <a:pt x="45" y="651"/>
                    </a:cubicBezTo>
                    <a:cubicBezTo>
                      <a:pt x="22" y="599"/>
                      <a:pt x="4" y="512"/>
                      <a:pt x="0" y="457"/>
                    </a:cubicBezTo>
                    <a:cubicBezTo>
                      <a:pt x="1" y="397"/>
                      <a:pt x="0" y="206"/>
                      <a:pt x="49" y="131"/>
                    </a:cubicBezTo>
                    <a:cubicBezTo>
                      <a:pt x="57" y="97"/>
                      <a:pt x="85" y="83"/>
                      <a:pt x="103" y="54"/>
                    </a:cubicBezTo>
                    <a:cubicBezTo>
                      <a:pt x="125" y="20"/>
                      <a:pt x="146" y="8"/>
                      <a:pt x="187" y="0"/>
                    </a:cubicBezTo>
                    <a:cubicBezTo>
                      <a:pt x="226" y="3"/>
                      <a:pt x="264" y="6"/>
                      <a:pt x="303" y="14"/>
                    </a:cubicBezTo>
                    <a:cubicBezTo>
                      <a:pt x="367" y="46"/>
                      <a:pt x="416" y="75"/>
                      <a:pt x="446" y="145"/>
                    </a:cubicBezTo>
                    <a:cubicBezTo>
                      <a:pt x="456" y="168"/>
                      <a:pt x="457" y="193"/>
                      <a:pt x="468" y="217"/>
                    </a:cubicBezTo>
                    <a:cubicBezTo>
                      <a:pt x="479" y="271"/>
                      <a:pt x="484" y="326"/>
                      <a:pt x="495" y="380"/>
                    </a:cubicBezTo>
                    <a:cubicBezTo>
                      <a:pt x="504" y="475"/>
                      <a:pt x="500" y="413"/>
                      <a:pt x="500" y="565"/>
                    </a:cubicBezTo>
                    <a:lnTo>
                      <a:pt x="500" y="719"/>
                    </a:lnTo>
                    <a:lnTo>
                      <a:pt x="303" y="877"/>
                    </a:lnTo>
                    <a:lnTo>
                      <a:pt x="192" y="936"/>
                    </a:lnTo>
                    <a:close/>
                  </a:path>
                </a:pathLst>
              </a:custGeom>
              <a:solidFill>
                <a:srgbClr val="FFCC99"/>
              </a:solidFill>
              <a:ln w="1270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6902" name="Freeform 54"/>
              <p:cNvSpPr>
                <a:spLocks/>
              </p:cNvSpPr>
              <p:nvPr/>
            </p:nvSpPr>
            <p:spPr bwMode="auto">
              <a:xfrm>
                <a:off x="3719" y="1361"/>
                <a:ext cx="749" cy="745"/>
              </a:xfrm>
              <a:custGeom>
                <a:avLst/>
                <a:gdLst/>
                <a:ahLst/>
                <a:cxnLst>
                  <a:cxn ang="0">
                    <a:pos x="563" y="679"/>
                  </a:cxn>
                  <a:cxn ang="0">
                    <a:pos x="643" y="602"/>
                  </a:cxn>
                  <a:cxn ang="0">
                    <a:pos x="719" y="498"/>
                  </a:cxn>
                  <a:cxn ang="0">
                    <a:pos x="749" y="360"/>
                  </a:cxn>
                  <a:cxn ang="0">
                    <a:pos x="683" y="150"/>
                  </a:cxn>
                  <a:cxn ang="0">
                    <a:pos x="623" y="48"/>
                  </a:cxn>
                  <a:cxn ang="0">
                    <a:pos x="515" y="0"/>
                  </a:cxn>
                  <a:cxn ang="0">
                    <a:pos x="149" y="72"/>
                  </a:cxn>
                  <a:cxn ang="0">
                    <a:pos x="0" y="159"/>
                  </a:cxn>
                  <a:cxn ang="0">
                    <a:pos x="1" y="289"/>
                  </a:cxn>
                  <a:cxn ang="0">
                    <a:pos x="88" y="385"/>
                  </a:cxn>
                  <a:cxn ang="0">
                    <a:pos x="184" y="415"/>
                  </a:cxn>
                  <a:cxn ang="0">
                    <a:pos x="160" y="505"/>
                  </a:cxn>
                  <a:cxn ang="0">
                    <a:pos x="229" y="535"/>
                  </a:cxn>
                  <a:cxn ang="0">
                    <a:pos x="238" y="643"/>
                  </a:cxn>
                  <a:cxn ang="0">
                    <a:pos x="358" y="730"/>
                  </a:cxn>
                  <a:cxn ang="0">
                    <a:pos x="484" y="745"/>
                  </a:cxn>
                  <a:cxn ang="0">
                    <a:pos x="563" y="679"/>
                  </a:cxn>
                </a:cxnLst>
                <a:rect l="0" t="0" r="r" b="b"/>
                <a:pathLst>
                  <a:path w="749" h="745">
                    <a:moveTo>
                      <a:pt x="563" y="679"/>
                    </a:moveTo>
                    <a:lnTo>
                      <a:pt x="643" y="602"/>
                    </a:lnTo>
                    <a:lnTo>
                      <a:pt x="719" y="498"/>
                    </a:lnTo>
                    <a:lnTo>
                      <a:pt x="749" y="360"/>
                    </a:lnTo>
                    <a:lnTo>
                      <a:pt x="683" y="150"/>
                    </a:lnTo>
                    <a:lnTo>
                      <a:pt x="623" y="48"/>
                    </a:lnTo>
                    <a:lnTo>
                      <a:pt x="515" y="0"/>
                    </a:lnTo>
                    <a:lnTo>
                      <a:pt x="149" y="72"/>
                    </a:lnTo>
                    <a:lnTo>
                      <a:pt x="0" y="159"/>
                    </a:lnTo>
                    <a:lnTo>
                      <a:pt x="1" y="289"/>
                    </a:lnTo>
                    <a:lnTo>
                      <a:pt x="88" y="385"/>
                    </a:lnTo>
                    <a:lnTo>
                      <a:pt x="184" y="415"/>
                    </a:lnTo>
                    <a:lnTo>
                      <a:pt x="160" y="505"/>
                    </a:lnTo>
                    <a:lnTo>
                      <a:pt x="229" y="535"/>
                    </a:lnTo>
                    <a:lnTo>
                      <a:pt x="238" y="643"/>
                    </a:lnTo>
                    <a:lnTo>
                      <a:pt x="358" y="730"/>
                    </a:lnTo>
                    <a:lnTo>
                      <a:pt x="484" y="745"/>
                    </a:lnTo>
                    <a:lnTo>
                      <a:pt x="563" y="679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6903" name="Freeform 55"/>
              <p:cNvSpPr>
                <a:spLocks/>
              </p:cNvSpPr>
              <p:nvPr/>
            </p:nvSpPr>
            <p:spPr bwMode="auto">
              <a:xfrm>
                <a:off x="3841" y="1420"/>
                <a:ext cx="510" cy="203"/>
              </a:xfrm>
              <a:custGeom>
                <a:avLst/>
                <a:gdLst/>
                <a:ahLst/>
                <a:cxnLst>
                  <a:cxn ang="0">
                    <a:pos x="64" y="32"/>
                  </a:cxn>
                  <a:cxn ang="0">
                    <a:pos x="4" y="52"/>
                  </a:cxn>
                  <a:cxn ang="0">
                    <a:pos x="0" y="116"/>
                  </a:cxn>
                  <a:cxn ang="0">
                    <a:pos x="96" y="124"/>
                  </a:cxn>
                  <a:cxn ang="0">
                    <a:pos x="140" y="76"/>
                  </a:cxn>
                  <a:cxn ang="0">
                    <a:pos x="244" y="180"/>
                  </a:cxn>
                  <a:cxn ang="0">
                    <a:pos x="244" y="92"/>
                  </a:cxn>
                  <a:cxn ang="0">
                    <a:pos x="332" y="88"/>
                  </a:cxn>
                  <a:cxn ang="0">
                    <a:pos x="448" y="152"/>
                  </a:cxn>
                  <a:cxn ang="0">
                    <a:pos x="456" y="84"/>
                  </a:cxn>
                  <a:cxn ang="0">
                    <a:pos x="408" y="24"/>
                  </a:cxn>
                  <a:cxn ang="0">
                    <a:pos x="312" y="0"/>
                  </a:cxn>
                  <a:cxn ang="0">
                    <a:pos x="64" y="32"/>
                  </a:cxn>
                </a:cxnLst>
                <a:rect l="0" t="0" r="r" b="b"/>
                <a:pathLst>
                  <a:path w="456" h="180">
                    <a:moveTo>
                      <a:pt x="64" y="32"/>
                    </a:moveTo>
                    <a:lnTo>
                      <a:pt x="4" y="52"/>
                    </a:lnTo>
                    <a:lnTo>
                      <a:pt x="0" y="116"/>
                    </a:lnTo>
                    <a:lnTo>
                      <a:pt x="96" y="124"/>
                    </a:lnTo>
                    <a:lnTo>
                      <a:pt x="140" y="76"/>
                    </a:lnTo>
                    <a:lnTo>
                      <a:pt x="244" y="180"/>
                    </a:lnTo>
                    <a:lnTo>
                      <a:pt x="244" y="92"/>
                    </a:lnTo>
                    <a:lnTo>
                      <a:pt x="332" y="88"/>
                    </a:lnTo>
                    <a:lnTo>
                      <a:pt x="448" y="152"/>
                    </a:lnTo>
                    <a:lnTo>
                      <a:pt x="456" y="84"/>
                    </a:lnTo>
                    <a:lnTo>
                      <a:pt x="408" y="24"/>
                    </a:lnTo>
                    <a:lnTo>
                      <a:pt x="312" y="0"/>
                    </a:lnTo>
                    <a:lnTo>
                      <a:pt x="64" y="32"/>
                    </a:lnTo>
                    <a:close/>
                  </a:path>
                </a:pathLst>
              </a:custGeom>
              <a:solidFill>
                <a:srgbClr val="777777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6904" name="Freeform 56"/>
              <p:cNvSpPr>
                <a:spLocks/>
              </p:cNvSpPr>
              <p:nvPr/>
            </p:nvSpPr>
            <p:spPr bwMode="auto">
              <a:xfrm>
                <a:off x="3756" y="1638"/>
                <a:ext cx="303" cy="688"/>
              </a:xfrm>
              <a:custGeom>
                <a:avLst/>
                <a:gdLst/>
                <a:ahLst/>
                <a:cxnLst>
                  <a:cxn ang="0">
                    <a:pos x="51" y="18"/>
                  </a:cxn>
                  <a:cxn ang="0">
                    <a:pos x="18" y="126"/>
                  </a:cxn>
                  <a:cxn ang="0">
                    <a:pos x="33" y="303"/>
                  </a:cxn>
                  <a:cxn ang="0">
                    <a:pos x="65" y="439"/>
                  </a:cxn>
                  <a:cxn ang="0">
                    <a:pos x="117" y="513"/>
                  </a:cxn>
                  <a:cxn ang="0">
                    <a:pos x="210" y="516"/>
                  </a:cxn>
                  <a:cxn ang="0">
                    <a:pos x="303" y="498"/>
                  </a:cxn>
                  <a:cxn ang="0">
                    <a:pos x="228" y="561"/>
                  </a:cxn>
                  <a:cxn ang="0">
                    <a:pos x="193" y="688"/>
                  </a:cxn>
                  <a:cxn ang="0">
                    <a:pos x="165" y="549"/>
                  </a:cxn>
                  <a:cxn ang="0">
                    <a:pos x="78" y="531"/>
                  </a:cxn>
                  <a:cxn ang="0">
                    <a:pos x="0" y="315"/>
                  </a:cxn>
                  <a:cxn ang="0">
                    <a:pos x="3" y="99"/>
                  </a:cxn>
                  <a:cxn ang="0">
                    <a:pos x="18" y="0"/>
                  </a:cxn>
                  <a:cxn ang="0">
                    <a:pos x="51" y="18"/>
                  </a:cxn>
                </a:cxnLst>
                <a:rect l="0" t="0" r="r" b="b"/>
                <a:pathLst>
                  <a:path w="303" h="688">
                    <a:moveTo>
                      <a:pt x="51" y="18"/>
                    </a:moveTo>
                    <a:lnTo>
                      <a:pt x="18" y="126"/>
                    </a:lnTo>
                    <a:lnTo>
                      <a:pt x="33" y="303"/>
                    </a:lnTo>
                    <a:lnTo>
                      <a:pt x="65" y="439"/>
                    </a:lnTo>
                    <a:lnTo>
                      <a:pt x="117" y="513"/>
                    </a:lnTo>
                    <a:lnTo>
                      <a:pt x="210" y="516"/>
                    </a:lnTo>
                    <a:lnTo>
                      <a:pt x="303" y="498"/>
                    </a:lnTo>
                    <a:lnTo>
                      <a:pt x="228" y="561"/>
                    </a:lnTo>
                    <a:lnTo>
                      <a:pt x="193" y="688"/>
                    </a:lnTo>
                    <a:cubicBezTo>
                      <a:pt x="183" y="686"/>
                      <a:pt x="184" y="575"/>
                      <a:pt x="165" y="549"/>
                    </a:cubicBezTo>
                    <a:cubicBezTo>
                      <a:pt x="150" y="546"/>
                      <a:pt x="106" y="570"/>
                      <a:pt x="78" y="531"/>
                    </a:cubicBezTo>
                    <a:lnTo>
                      <a:pt x="0" y="315"/>
                    </a:lnTo>
                    <a:lnTo>
                      <a:pt x="3" y="99"/>
                    </a:lnTo>
                    <a:lnTo>
                      <a:pt x="18" y="0"/>
                    </a:lnTo>
                    <a:lnTo>
                      <a:pt x="51" y="1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6905" name="Freeform 57"/>
              <p:cNvSpPr>
                <a:spLocks/>
              </p:cNvSpPr>
              <p:nvPr/>
            </p:nvSpPr>
            <p:spPr bwMode="auto">
              <a:xfrm>
                <a:off x="4162" y="1841"/>
                <a:ext cx="28" cy="7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8" y="0"/>
                  </a:cxn>
                  <a:cxn ang="0">
                    <a:pos x="16" y="71"/>
                  </a:cxn>
                  <a:cxn ang="0">
                    <a:pos x="0" y="8"/>
                  </a:cxn>
                </a:cxnLst>
                <a:rect l="0" t="0" r="r" b="b"/>
                <a:pathLst>
                  <a:path w="28" h="71">
                    <a:moveTo>
                      <a:pt x="0" y="8"/>
                    </a:moveTo>
                    <a:lnTo>
                      <a:pt x="28" y="0"/>
                    </a:lnTo>
                    <a:lnTo>
                      <a:pt x="16" y="7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6906" name="Freeform 58"/>
              <p:cNvSpPr>
                <a:spLocks/>
              </p:cNvSpPr>
              <p:nvPr/>
            </p:nvSpPr>
            <p:spPr bwMode="auto">
              <a:xfrm>
                <a:off x="4239" y="1850"/>
                <a:ext cx="169" cy="154"/>
              </a:xfrm>
              <a:custGeom>
                <a:avLst/>
                <a:gdLst/>
                <a:ahLst/>
                <a:cxnLst>
                  <a:cxn ang="0">
                    <a:pos x="9" y="154"/>
                  </a:cxn>
                  <a:cxn ang="0">
                    <a:pos x="0" y="73"/>
                  </a:cxn>
                  <a:cxn ang="0">
                    <a:pos x="67" y="6"/>
                  </a:cxn>
                  <a:cxn ang="0">
                    <a:pos x="79" y="60"/>
                  </a:cxn>
                  <a:cxn ang="0">
                    <a:pos x="115" y="27"/>
                  </a:cxn>
                  <a:cxn ang="0">
                    <a:pos x="169" y="0"/>
                  </a:cxn>
                  <a:cxn ang="0">
                    <a:pos x="121" y="60"/>
                  </a:cxn>
                  <a:cxn ang="0">
                    <a:pos x="9" y="154"/>
                  </a:cxn>
                </a:cxnLst>
                <a:rect l="0" t="0" r="r" b="b"/>
                <a:pathLst>
                  <a:path w="169" h="154">
                    <a:moveTo>
                      <a:pt x="9" y="154"/>
                    </a:moveTo>
                    <a:lnTo>
                      <a:pt x="0" y="73"/>
                    </a:lnTo>
                    <a:lnTo>
                      <a:pt x="67" y="6"/>
                    </a:lnTo>
                    <a:lnTo>
                      <a:pt x="79" y="60"/>
                    </a:lnTo>
                    <a:lnTo>
                      <a:pt x="115" y="27"/>
                    </a:lnTo>
                    <a:lnTo>
                      <a:pt x="169" y="0"/>
                    </a:lnTo>
                    <a:lnTo>
                      <a:pt x="121" y="60"/>
                    </a:lnTo>
                    <a:lnTo>
                      <a:pt x="9" y="154"/>
                    </a:lnTo>
                    <a:close/>
                  </a:path>
                </a:pathLst>
              </a:custGeom>
              <a:solidFill>
                <a:srgbClr val="777777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6907" name="Freeform 59"/>
              <p:cNvSpPr>
                <a:spLocks/>
              </p:cNvSpPr>
              <p:nvPr/>
            </p:nvSpPr>
            <p:spPr bwMode="auto">
              <a:xfrm>
                <a:off x="3137" y="2175"/>
                <a:ext cx="1600" cy="1273"/>
              </a:xfrm>
              <a:custGeom>
                <a:avLst/>
                <a:gdLst/>
                <a:ahLst/>
                <a:cxnLst>
                  <a:cxn ang="0">
                    <a:pos x="1404" y="112"/>
                  </a:cxn>
                  <a:cxn ang="0">
                    <a:pos x="1152" y="0"/>
                  </a:cxn>
                  <a:cxn ang="0">
                    <a:pos x="926" y="164"/>
                  </a:cxn>
                  <a:cxn ang="0">
                    <a:pos x="845" y="200"/>
                  </a:cxn>
                  <a:cxn ang="0">
                    <a:pos x="746" y="245"/>
                  </a:cxn>
                  <a:cxn ang="0">
                    <a:pos x="575" y="311"/>
                  </a:cxn>
                  <a:cxn ang="0">
                    <a:pos x="476" y="380"/>
                  </a:cxn>
                  <a:cxn ang="0">
                    <a:pos x="296" y="688"/>
                  </a:cxn>
                  <a:cxn ang="0">
                    <a:pos x="255" y="811"/>
                  </a:cxn>
                  <a:cxn ang="0">
                    <a:pos x="99" y="910"/>
                  </a:cxn>
                  <a:cxn ang="0">
                    <a:pos x="0" y="1120"/>
                  </a:cxn>
                  <a:cxn ang="0">
                    <a:pos x="584" y="1220"/>
                  </a:cxn>
                  <a:cxn ang="0">
                    <a:pos x="840" y="812"/>
                  </a:cxn>
                  <a:cxn ang="0">
                    <a:pos x="1304" y="672"/>
                  </a:cxn>
                  <a:cxn ang="0">
                    <a:pos x="1592" y="824"/>
                  </a:cxn>
                  <a:cxn ang="0">
                    <a:pos x="1600" y="544"/>
                  </a:cxn>
                  <a:cxn ang="0">
                    <a:pos x="1512" y="188"/>
                  </a:cxn>
                  <a:cxn ang="0">
                    <a:pos x="1404" y="112"/>
                  </a:cxn>
                </a:cxnLst>
                <a:rect l="0" t="0" r="r" b="b"/>
                <a:pathLst>
                  <a:path w="1600" h="1273">
                    <a:moveTo>
                      <a:pt x="1404" y="112"/>
                    </a:moveTo>
                    <a:lnTo>
                      <a:pt x="1152" y="0"/>
                    </a:lnTo>
                    <a:lnTo>
                      <a:pt x="926" y="164"/>
                    </a:lnTo>
                    <a:lnTo>
                      <a:pt x="845" y="200"/>
                    </a:lnTo>
                    <a:lnTo>
                      <a:pt x="746" y="245"/>
                    </a:lnTo>
                    <a:lnTo>
                      <a:pt x="575" y="311"/>
                    </a:lnTo>
                    <a:lnTo>
                      <a:pt x="476" y="380"/>
                    </a:lnTo>
                    <a:lnTo>
                      <a:pt x="296" y="688"/>
                    </a:lnTo>
                    <a:cubicBezTo>
                      <a:pt x="296" y="688"/>
                      <a:pt x="275" y="749"/>
                      <a:pt x="255" y="811"/>
                    </a:cubicBezTo>
                    <a:cubicBezTo>
                      <a:pt x="222" y="848"/>
                      <a:pt x="141" y="859"/>
                      <a:pt x="99" y="910"/>
                    </a:cubicBezTo>
                    <a:cubicBezTo>
                      <a:pt x="57" y="961"/>
                      <a:pt x="46" y="965"/>
                      <a:pt x="0" y="1120"/>
                    </a:cubicBezTo>
                    <a:cubicBezTo>
                      <a:pt x="130" y="1193"/>
                      <a:pt x="449" y="1273"/>
                      <a:pt x="584" y="1220"/>
                    </a:cubicBezTo>
                    <a:cubicBezTo>
                      <a:pt x="656" y="1172"/>
                      <a:pt x="684" y="908"/>
                      <a:pt x="840" y="812"/>
                    </a:cubicBezTo>
                    <a:cubicBezTo>
                      <a:pt x="996" y="716"/>
                      <a:pt x="1136" y="680"/>
                      <a:pt x="1304" y="672"/>
                    </a:cubicBezTo>
                    <a:cubicBezTo>
                      <a:pt x="1472" y="664"/>
                      <a:pt x="1552" y="764"/>
                      <a:pt x="1592" y="824"/>
                    </a:cubicBezTo>
                    <a:cubicBezTo>
                      <a:pt x="1596" y="684"/>
                      <a:pt x="1600" y="544"/>
                      <a:pt x="1600" y="544"/>
                    </a:cubicBezTo>
                    <a:lnTo>
                      <a:pt x="1512" y="188"/>
                    </a:lnTo>
                    <a:lnTo>
                      <a:pt x="1404" y="112"/>
                    </a:lnTo>
                    <a:close/>
                  </a:path>
                </a:pathLst>
              </a:custGeom>
              <a:solidFill>
                <a:srgbClr val="993366"/>
              </a:solidFill>
              <a:ln w="571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6908" name="Freeform 60"/>
              <p:cNvSpPr>
                <a:spLocks/>
              </p:cNvSpPr>
              <p:nvPr/>
            </p:nvSpPr>
            <p:spPr bwMode="auto">
              <a:xfrm>
                <a:off x="3333" y="2359"/>
                <a:ext cx="812" cy="864"/>
              </a:xfrm>
              <a:custGeom>
                <a:avLst/>
                <a:gdLst/>
                <a:ahLst/>
                <a:cxnLst>
                  <a:cxn ang="0">
                    <a:pos x="576" y="32"/>
                  </a:cxn>
                  <a:cxn ang="0">
                    <a:pos x="364" y="112"/>
                  </a:cxn>
                  <a:cxn ang="0">
                    <a:pos x="260" y="180"/>
                  </a:cxn>
                  <a:cxn ang="0">
                    <a:pos x="68" y="492"/>
                  </a:cxn>
                  <a:cxn ang="0">
                    <a:pos x="0" y="864"/>
                  </a:cxn>
                  <a:cxn ang="0">
                    <a:pos x="116" y="648"/>
                  </a:cxn>
                  <a:cxn ang="0">
                    <a:pos x="116" y="540"/>
                  </a:cxn>
                  <a:cxn ang="0">
                    <a:pos x="356" y="160"/>
                  </a:cxn>
                  <a:cxn ang="0">
                    <a:pos x="532" y="92"/>
                  </a:cxn>
                  <a:cxn ang="0">
                    <a:pos x="812" y="52"/>
                  </a:cxn>
                  <a:cxn ang="0">
                    <a:pos x="620" y="0"/>
                  </a:cxn>
                  <a:cxn ang="0">
                    <a:pos x="576" y="32"/>
                  </a:cxn>
                </a:cxnLst>
                <a:rect l="0" t="0" r="r" b="b"/>
                <a:pathLst>
                  <a:path w="812" h="864">
                    <a:moveTo>
                      <a:pt x="576" y="32"/>
                    </a:moveTo>
                    <a:lnTo>
                      <a:pt x="364" y="112"/>
                    </a:lnTo>
                    <a:lnTo>
                      <a:pt x="260" y="180"/>
                    </a:lnTo>
                    <a:lnTo>
                      <a:pt x="68" y="492"/>
                    </a:lnTo>
                    <a:lnTo>
                      <a:pt x="0" y="864"/>
                    </a:lnTo>
                    <a:lnTo>
                      <a:pt x="116" y="648"/>
                    </a:lnTo>
                    <a:lnTo>
                      <a:pt x="116" y="540"/>
                    </a:lnTo>
                    <a:lnTo>
                      <a:pt x="356" y="160"/>
                    </a:lnTo>
                    <a:lnTo>
                      <a:pt x="532" y="92"/>
                    </a:lnTo>
                    <a:lnTo>
                      <a:pt x="812" y="52"/>
                    </a:lnTo>
                    <a:lnTo>
                      <a:pt x="620" y="0"/>
                    </a:lnTo>
                    <a:lnTo>
                      <a:pt x="576" y="32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6909" name="Freeform 61"/>
              <p:cNvSpPr>
                <a:spLocks/>
              </p:cNvSpPr>
              <p:nvPr/>
            </p:nvSpPr>
            <p:spPr bwMode="auto">
              <a:xfrm>
                <a:off x="4282" y="2165"/>
                <a:ext cx="435" cy="45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87" y="178"/>
                  </a:cxn>
                  <a:cxn ang="0">
                    <a:pos x="435" y="458"/>
                  </a:cxn>
                  <a:cxn ang="0">
                    <a:pos x="331" y="198"/>
                  </a:cxn>
                  <a:cxn ang="0">
                    <a:pos x="247" y="210"/>
                  </a:cxn>
                  <a:cxn ang="0">
                    <a:pos x="167" y="142"/>
                  </a:cxn>
                  <a:cxn ang="0">
                    <a:pos x="255" y="326"/>
                  </a:cxn>
                  <a:cxn ang="0">
                    <a:pos x="83" y="170"/>
                  </a:cxn>
                  <a:cxn ang="0">
                    <a:pos x="73" y="92"/>
                  </a:cxn>
                  <a:cxn ang="0">
                    <a:pos x="109" y="74"/>
                  </a:cxn>
                  <a:cxn ang="0">
                    <a:pos x="0" y="18"/>
                  </a:cxn>
                  <a:cxn ang="0">
                    <a:pos x="6" y="0"/>
                  </a:cxn>
                </a:cxnLst>
                <a:rect l="0" t="0" r="r" b="b"/>
                <a:pathLst>
                  <a:path w="435" h="458">
                    <a:moveTo>
                      <a:pt x="6" y="0"/>
                    </a:moveTo>
                    <a:lnTo>
                      <a:pt x="387" y="178"/>
                    </a:lnTo>
                    <a:lnTo>
                      <a:pt x="435" y="458"/>
                    </a:lnTo>
                    <a:lnTo>
                      <a:pt x="331" y="198"/>
                    </a:lnTo>
                    <a:lnTo>
                      <a:pt x="247" y="210"/>
                    </a:lnTo>
                    <a:lnTo>
                      <a:pt x="167" y="142"/>
                    </a:lnTo>
                    <a:lnTo>
                      <a:pt x="255" y="326"/>
                    </a:lnTo>
                    <a:lnTo>
                      <a:pt x="83" y="170"/>
                    </a:lnTo>
                    <a:lnTo>
                      <a:pt x="73" y="92"/>
                    </a:lnTo>
                    <a:lnTo>
                      <a:pt x="109" y="74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6910" name="Freeform 62"/>
              <p:cNvSpPr>
                <a:spLocks/>
              </p:cNvSpPr>
              <p:nvPr/>
            </p:nvSpPr>
            <p:spPr bwMode="auto">
              <a:xfrm>
                <a:off x="3497" y="2703"/>
                <a:ext cx="148" cy="280"/>
              </a:xfrm>
              <a:custGeom>
                <a:avLst/>
                <a:gdLst/>
                <a:ahLst/>
                <a:cxnLst>
                  <a:cxn ang="0">
                    <a:pos x="136" y="0"/>
                  </a:cxn>
                  <a:cxn ang="0">
                    <a:pos x="12" y="188"/>
                  </a:cxn>
                  <a:cxn ang="0">
                    <a:pos x="0" y="264"/>
                  </a:cxn>
                  <a:cxn ang="0">
                    <a:pos x="68" y="280"/>
                  </a:cxn>
                  <a:cxn ang="0">
                    <a:pos x="148" y="216"/>
                  </a:cxn>
                  <a:cxn ang="0">
                    <a:pos x="136" y="156"/>
                  </a:cxn>
                  <a:cxn ang="0">
                    <a:pos x="120" y="204"/>
                  </a:cxn>
                  <a:cxn ang="0">
                    <a:pos x="56" y="220"/>
                  </a:cxn>
                  <a:cxn ang="0">
                    <a:pos x="136" y="0"/>
                  </a:cxn>
                </a:cxnLst>
                <a:rect l="0" t="0" r="r" b="b"/>
                <a:pathLst>
                  <a:path w="148" h="280">
                    <a:moveTo>
                      <a:pt x="136" y="0"/>
                    </a:moveTo>
                    <a:lnTo>
                      <a:pt x="12" y="188"/>
                    </a:lnTo>
                    <a:lnTo>
                      <a:pt x="0" y="264"/>
                    </a:lnTo>
                    <a:lnTo>
                      <a:pt x="68" y="280"/>
                    </a:lnTo>
                    <a:lnTo>
                      <a:pt x="148" y="216"/>
                    </a:lnTo>
                    <a:lnTo>
                      <a:pt x="136" y="156"/>
                    </a:lnTo>
                    <a:lnTo>
                      <a:pt x="120" y="204"/>
                    </a:lnTo>
                    <a:lnTo>
                      <a:pt x="56" y="22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6911" name="Freeform 63"/>
              <p:cNvSpPr>
                <a:spLocks/>
              </p:cNvSpPr>
              <p:nvPr/>
            </p:nvSpPr>
            <p:spPr bwMode="auto">
              <a:xfrm>
                <a:off x="3061" y="2811"/>
                <a:ext cx="359" cy="396"/>
              </a:xfrm>
              <a:custGeom>
                <a:avLst/>
                <a:gdLst/>
                <a:ahLst/>
                <a:cxnLst>
                  <a:cxn ang="0">
                    <a:pos x="172" y="20"/>
                  </a:cxn>
                  <a:cxn ang="0">
                    <a:pos x="80" y="44"/>
                  </a:cxn>
                  <a:cxn ang="0">
                    <a:pos x="0" y="136"/>
                  </a:cxn>
                  <a:cxn ang="0">
                    <a:pos x="0" y="204"/>
                  </a:cxn>
                  <a:cxn ang="0">
                    <a:pos x="100" y="396"/>
                  </a:cxn>
                  <a:cxn ang="0">
                    <a:pos x="160" y="292"/>
                  </a:cxn>
                  <a:cxn ang="0">
                    <a:pos x="253" y="211"/>
                  </a:cxn>
                  <a:cxn ang="0">
                    <a:pos x="344" y="164"/>
                  </a:cxn>
                  <a:cxn ang="0">
                    <a:pos x="172" y="20"/>
                  </a:cxn>
                </a:cxnLst>
                <a:rect l="0" t="0" r="r" b="b"/>
                <a:pathLst>
                  <a:path w="359" h="396">
                    <a:moveTo>
                      <a:pt x="172" y="20"/>
                    </a:moveTo>
                    <a:cubicBezTo>
                      <a:pt x="128" y="0"/>
                      <a:pt x="109" y="25"/>
                      <a:pt x="80" y="44"/>
                    </a:cubicBezTo>
                    <a:cubicBezTo>
                      <a:pt x="51" y="63"/>
                      <a:pt x="15" y="109"/>
                      <a:pt x="0" y="136"/>
                    </a:cubicBezTo>
                    <a:lnTo>
                      <a:pt x="0" y="204"/>
                    </a:lnTo>
                    <a:lnTo>
                      <a:pt x="100" y="396"/>
                    </a:lnTo>
                    <a:lnTo>
                      <a:pt x="160" y="292"/>
                    </a:lnTo>
                    <a:lnTo>
                      <a:pt x="253" y="211"/>
                    </a:lnTo>
                    <a:cubicBezTo>
                      <a:pt x="334" y="183"/>
                      <a:pt x="359" y="193"/>
                      <a:pt x="344" y="164"/>
                    </a:cubicBezTo>
                    <a:lnTo>
                      <a:pt x="172" y="20"/>
                    </a:lnTo>
                    <a:close/>
                  </a:path>
                </a:pathLst>
              </a:custGeom>
              <a:solidFill>
                <a:srgbClr val="993366"/>
              </a:solidFill>
              <a:ln w="571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6912" name="Freeform 64"/>
              <p:cNvSpPr>
                <a:spLocks/>
              </p:cNvSpPr>
              <p:nvPr/>
            </p:nvSpPr>
            <p:spPr bwMode="auto">
              <a:xfrm>
                <a:off x="3061" y="2871"/>
                <a:ext cx="156" cy="352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44" y="100"/>
                  </a:cxn>
                  <a:cxn ang="0">
                    <a:pos x="92" y="168"/>
                  </a:cxn>
                  <a:cxn ang="0">
                    <a:pos x="100" y="240"/>
                  </a:cxn>
                  <a:cxn ang="0">
                    <a:pos x="156" y="240"/>
                  </a:cxn>
                  <a:cxn ang="0">
                    <a:pos x="96" y="352"/>
                  </a:cxn>
                  <a:cxn ang="0">
                    <a:pos x="0" y="124"/>
                  </a:cxn>
                  <a:cxn ang="0">
                    <a:pos x="12" y="60"/>
                  </a:cxn>
                  <a:cxn ang="0">
                    <a:pos x="72" y="0"/>
                  </a:cxn>
                </a:cxnLst>
                <a:rect l="0" t="0" r="r" b="b"/>
                <a:pathLst>
                  <a:path w="156" h="352">
                    <a:moveTo>
                      <a:pt x="72" y="0"/>
                    </a:moveTo>
                    <a:lnTo>
                      <a:pt x="44" y="100"/>
                    </a:lnTo>
                    <a:lnTo>
                      <a:pt x="92" y="168"/>
                    </a:lnTo>
                    <a:lnTo>
                      <a:pt x="100" y="240"/>
                    </a:lnTo>
                    <a:lnTo>
                      <a:pt x="156" y="240"/>
                    </a:lnTo>
                    <a:lnTo>
                      <a:pt x="96" y="352"/>
                    </a:lnTo>
                    <a:lnTo>
                      <a:pt x="0" y="124"/>
                    </a:lnTo>
                    <a:lnTo>
                      <a:pt x="12" y="6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6913" name="Freeform 65"/>
              <p:cNvSpPr>
                <a:spLocks/>
              </p:cNvSpPr>
              <p:nvPr/>
            </p:nvSpPr>
            <p:spPr bwMode="auto">
              <a:xfrm>
                <a:off x="3401" y="2983"/>
                <a:ext cx="264" cy="324"/>
              </a:xfrm>
              <a:custGeom>
                <a:avLst/>
                <a:gdLst/>
                <a:ahLst/>
                <a:cxnLst>
                  <a:cxn ang="0">
                    <a:pos x="81" y="72"/>
                  </a:cxn>
                  <a:cxn ang="0">
                    <a:pos x="0" y="204"/>
                  </a:cxn>
                  <a:cxn ang="0">
                    <a:pos x="6" y="276"/>
                  </a:cxn>
                  <a:cxn ang="0">
                    <a:pos x="93" y="324"/>
                  </a:cxn>
                  <a:cxn ang="0">
                    <a:pos x="186" y="279"/>
                  </a:cxn>
                  <a:cxn ang="0">
                    <a:pos x="183" y="216"/>
                  </a:cxn>
                  <a:cxn ang="0">
                    <a:pos x="105" y="255"/>
                  </a:cxn>
                  <a:cxn ang="0">
                    <a:pos x="45" y="213"/>
                  </a:cxn>
                  <a:cxn ang="0">
                    <a:pos x="126" y="150"/>
                  </a:cxn>
                  <a:cxn ang="0">
                    <a:pos x="123" y="108"/>
                  </a:cxn>
                  <a:cxn ang="0">
                    <a:pos x="240" y="84"/>
                  </a:cxn>
                  <a:cxn ang="0">
                    <a:pos x="264" y="0"/>
                  </a:cxn>
                  <a:cxn ang="0">
                    <a:pos x="189" y="66"/>
                  </a:cxn>
                  <a:cxn ang="0">
                    <a:pos x="81" y="72"/>
                  </a:cxn>
                </a:cxnLst>
                <a:rect l="0" t="0" r="r" b="b"/>
                <a:pathLst>
                  <a:path w="264" h="324">
                    <a:moveTo>
                      <a:pt x="81" y="72"/>
                    </a:moveTo>
                    <a:lnTo>
                      <a:pt x="0" y="204"/>
                    </a:lnTo>
                    <a:lnTo>
                      <a:pt x="6" y="276"/>
                    </a:lnTo>
                    <a:lnTo>
                      <a:pt x="93" y="324"/>
                    </a:lnTo>
                    <a:lnTo>
                      <a:pt x="186" y="279"/>
                    </a:lnTo>
                    <a:lnTo>
                      <a:pt x="183" y="216"/>
                    </a:lnTo>
                    <a:lnTo>
                      <a:pt x="105" y="255"/>
                    </a:lnTo>
                    <a:lnTo>
                      <a:pt x="45" y="213"/>
                    </a:lnTo>
                    <a:lnTo>
                      <a:pt x="126" y="150"/>
                    </a:lnTo>
                    <a:lnTo>
                      <a:pt x="123" y="108"/>
                    </a:lnTo>
                    <a:lnTo>
                      <a:pt x="240" y="84"/>
                    </a:lnTo>
                    <a:lnTo>
                      <a:pt x="264" y="0"/>
                    </a:lnTo>
                    <a:lnTo>
                      <a:pt x="189" y="66"/>
                    </a:lnTo>
                    <a:lnTo>
                      <a:pt x="81" y="72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6914" name="Freeform 66"/>
              <p:cNvSpPr>
                <a:spLocks/>
              </p:cNvSpPr>
              <p:nvPr/>
            </p:nvSpPr>
            <p:spPr bwMode="auto">
              <a:xfrm>
                <a:off x="3128" y="2556"/>
                <a:ext cx="1624" cy="884"/>
              </a:xfrm>
              <a:custGeom>
                <a:avLst/>
                <a:gdLst/>
                <a:ahLst/>
                <a:cxnLst>
                  <a:cxn ang="0">
                    <a:pos x="1580" y="36"/>
                  </a:cxn>
                  <a:cxn ang="0">
                    <a:pos x="1624" y="164"/>
                  </a:cxn>
                  <a:cxn ang="0">
                    <a:pos x="1600" y="460"/>
                  </a:cxn>
                  <a:cxn ang="0">
                    <a:pos x="1472" y="344"/>
                  </a:cxn>
                  <a:cxn ang="0">
                    <a:pos x="1160" y="312"/>
                  </a:cxn>
                  <a:cxn ang="0">
                    <a:pos x="848" y="440"/>
                  </a:cxn>
                  <a:cxn ang="0">
                    <a:pos x="692" y="672"/>
                  </a:cxn>
                  <a:cxn ang="0">
                    <a:pos x="612" y="852"/>
                  </a:cxn>
                  <a:cxn ang="0">
                    <a:pos x="404" y="884"/>
                  </a:cxn>
                  <a:cxn ang="0">
                    <a:pos x="344" y="848"/>
                  </a:cxn>
                  <a:cxn ang="0">
                    <a:pos x="264" y="844"/>
                  </a:cxn>
                  <a:cxn ang="0">
                    <a:pos x="0" y="780"/>
                  </a:cxn>
                  <a:cxn ang="0">
                    <a:pos x="32" y="664"/>
                  </a:cxn>
                  <a:cxn ang="0">
                    <a:pos x="52" y="712"/>
                  </a:cxn>
                  <a:cxn ang="0">
                    <a:pos x="56" y="748"/>
                  </a:cxn>
                  <a:cxn ang="0">
                    <a:pos x="276" y="796"/>
                  </a:cxn>
                  <a:cxn ang="0">
                    <a:pos x="452" y="836"/>
                  </a:cxn>
                  <a:cxn ang="0">
                    <a:pos x="560" y="732"/>
                  </a:cxn>
                  <a:cxn ang="0">
                    <a:pos x="612" y="716"/>
                  </a:cxn>
                  <a:cxn ang="0">
                    <a:pos x="800" y="392"/>
                  </a:cxn>
                  <a:cxn ang="0">
                    <a:pos x="924" y="360"/>
                  </a:cxn>
                  <a:cxn ang="0">
                    <a:pos x="1020" y="284"/>
                  </a:cxn>
                  <a:cxn ang="0">
                    <a:pos x="1328" y="260"/>
                  </a:cxn>
                  <a:cxn ang="0">
                    <a:pos x="1540" y="328"/>
                  </a:cxn>
                  <a:cxn ang="0">
                    <a:pos x="1584" y="396"/>
                  </a:cxn>
                  <a:cxn ang="0">
                    <a:pos x="1572" y="172"/>
                  </a:cxn>
                  <a:cxn ang="0">
                    <a:pos x="1512" y="136"/>
                  </a:cxn>
                  <a:cxn ang="0">
                    <a:pos x="1564" y="0"/>
                  </a:cxn>
                  <a:cxn ang="0">
                    <a:pos x="1580" y="36"/>
                  </a:cxn>
                </a:cxnLst>
                <a:rect l="0" t="0" r="r" b="b"/>
                <a:pathLst>
                  <a:path w="1624" h="884">
                    <a:moveTo>
                      <a:pt x="1580" y="36"/>
                    </a:moveTo>
                    <a:lnTo>
                      <a:pt x="1624" y="164"/>
                    </a:lnTo>
                    <a:lnTo>
                      <a:pt x="1600" y="460"/>
                    </a:lnTo>
                    <a:lnTo>
                      <a:pt x="1472" y="344"/>
                    </a:lnTo>
                    <a:lnTo>
                      <a:pt x="1160" y="312"/>
                    </a:lnTo>
                    <a:lnTo>
                      <a:pt x="848" y="440"/>
                    </a:lnTo>
                    <a:lnTo>
                      <a:pt x="692" y="672"/>
                    </a:lnTo>
                    <a:lnTo>
                      <a:pt x="612" y="852"/>
                    </a:lnTo>
                    <a:lnTo>
                      <a:pt x="404" y="884"/>
                    </a:lnTo>
                    <a:lnTo>
                      <a:pt x="344" y="848"/>
                    </a:lnTo>
                    <a:lnTo>
                      <a:pt x="264" y="844"/>
                    </a:lnTo>
                    <a:lnTo>
                      <a:pt x="0" y="780"/>
                    </a:lnTo>
                    <a:lnTo>
                      <a:pt x="32" y="664"/>
                    </a:lnTo>
                    <a:lnTo>
                      <a:pt x="52" y="712"/>
                    </a:lnTo>
                    <a:lnTo>
                      <a:pt x="56" y="748"/>
                    </a:lnTo>
                    <a:lnTo>
                      <a:pt x="276" y="796"/>
                    </a:lnTo>
                    <a:lnTo>
                      <a:pt x="452" y="836"/>
                    </a:lnTo>
                    <a:lnTo>
                      <a:pt x="560" y="732"/>
                    </a:lnTo>
                    <a:lnTo>
                      <a:pt x="612" y="716"/>
                    </a:lnTo>
                    <a:lnTo>
                      <a:pt x="800" y="392"/>
                    </a:lnTo>
                    <a:lnTo>
                      <a:pt x="924" y="360"/>
                    </a:lnTo>
                    <a:lnTo>
                      <a:pt x="1020" y="284"/>
                    </a:lnTo>
                    <a:lnTo>
                      <a:pt x="1328" y="260"/>
                    </a:lnTo>
                    <a:lnTo>
                      <a:pt x="1540" y="328"/>
                    </a:lnTo>
                    <a:lnTo>
                      <a:pt x="1584" y="396"/>
                    </a:lnTo>
                    <a:lnTo>
                      <a:pt x="1572" y="172"/>
                    </a:lnTo>
                    <a:lnTo>
                      <a:pt x="1512" y="136"/>
                    </a:lnTo>
                    <a:lnTo>
                      <a:pt x="1564" y="0"/>
                    </a:lnTo>
                    <a:lnTo>
                      <a:pt x="1580" y="36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6915" name="Freeform 67"/>
              <p:cNvSpPr>
                <a:spLocks/>
              </p:cNvSpPr>
              <p:nvPr/>
            </p:nvSpPr>
            <p:spPr bwMode="auto">
              <a:xfrm>
                <a:off x="3890" y="2007"/>
                <a:ext cx="423" cy="396"/>
              </a:xfrm>
              <a:custGeom>
                <a:avLst/>
                <a:gdLst/>
                <a:ahLst/>
                <a:cxnLst>
                  <a:cxn ang="0">
                    <a:pos x="373" y="0"/>
                  </a:cxn>
                  <a:cxn ang="0">
                    <a:pos x="423" y="170"/>
                  </a:cxn>
                  <a:cxn ang="0">
                    <a:pos x="239" y="333"/>
                  </a:cxn>
                  <a:cxn ang="0">
                    <a:pos x="51" y="382"/>
                  </a:cxn>
                  <a:cxn ang="0">
                    <a:pos x="2" y="396"/>
                  </a:cxn>
                  <a:cxn ang="0">
                    <a:pos x="0" y="299"/>
                  </a:cxn>
                  <a:cxn ang="0">
                    <a:pos x="67" y="211"/>
                  </a:cxn>
                  <a:cxn ang="0">
                    <a:pos x="47" y="312"/>
                  </a:cxn>
                  <a:cxn ang="0">
                    <a:pos x="74" y="346"/>
                  </a:cxn>
                  <a:cxn ang="0">
                    <a:pos x="342" y="116"/>
                  </a:cxn>
                  <a:cxn ang="0">
                    <a:pos x="373" y="0"/>
                  </a:cxn>
                </a:cxnLst>
                <a:rect l="0" t="0" r="r" b="b"/>
                <a:pathLst>
                  <a:path w="423" h="396">
                    <a:moveTo>
                      <a:pt x="373" y="0"/>
                    </a:moveTo>
                    <a:lnTo>
                      <a:pt x="423" y="170"/>
                    </a:lnTo>
                    <a:lnTo>
                      <a:pt x="239" y="333"/>
                    </a:lnTo>
                    <a:lnTo>
                      <a:pt x="51" y="382"/>
                    </a:lnTo>
                    <a:lnTo>
                      <a:pt x="2" y="396"/>
                    </a:lnTo>
                    <a:lnTo>
                      <a:pt x="0" y="299"/>
                    </a:lnTo>
                    <a:lnTo>
                      <a:pt x="67" y="211"/>
                    </a:lnTo>
                    <a:lnTo>
                      <a:pt x="47" y="312"/>
                    </a:lnTo>
                    <a:lnTo>
                      <a:pt x="74" y="346"/>
                    </a:lnTo>
                    <a:lnTo>
                      <a:pt x="342" y="116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6916" name="Freeform 68"/>
              <p:cNvSpPr>
                <a:spLocks/>
              </p:cNvSpPr>
              <p:nvPr/>
            </p:nvSpPr>
            <p:spPr bwMode="auto">
              <a:xfrm>
                <a:off x="3726" y="1812"/>
                <a:ext cx="117" cy="51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84" y="18"/>
                  </a:cxn>
                  <a:cxn ang="0">
                    <a:pos x="117" y="30"/>
                  </a:cxn>
                  <a:cxn ang="0">
                    <a:pos x="57" y="51"/>
                  </a:cxn>
                  <a:cxn ang="0">
                    <a:pos x="0" y="15"/>
                  </a:cxn>
                  <a:cxn ang="0">
                    <a:pos x="45" y="0"/>
                  </a:cxn>
                </a:cxnLst>
                <a:rect l="0" t="0" r="r" b="b"/>
                <a:pathLst>
                  <a:path w="117" h="51">
                    <a:moveTo>
                      <a:pt x="45" y="0"/>
                    </a:moveTo>
                    <a:lnTo>
                      <a:pt x="84" y="18"/>
                    </a:lnTo>
                    <a:lnTo>
                      <a:pt x="117" y="30"/>
                    </a:lnTo>
                    <a:lnTo>
                      <a:pt x="57" y="51"/>
                    </a:lnTo>
                    <a:lnTo>
                      <a:pt x="0" y="1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6917" name="Freeform 69"/>
              <p:cNvSpPr>
                <a:spLocks/>
              </p:cNvSpPr>
              <p:nvPr/>
            </p:nvSpPr>
            <p:spPr bwMode="auto">
              <a:xfrm>
                <a:off x="2817" y="2628"/>
                <a:ext cx="117" cy="3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17" y="0"/>
                  </a:cxn>
                  <a:cxn ang="0">
                    <a:pos x="96" y="30"/>
                  </a:cxn>
                  <a:cxn ang="0">
                    <a:pos x="0" y="12"/>
                  </a:cxn>
                </a:cxnLst>
                <a:rect l="0" t="0" r="r" b="b"/>
                <a:pathLst>
                  <a:path w="117" h="30">
                    <a:moveTo>
                      <a:pt x="0" y="12"/>
                    </a:moveTo>
                    <a:lnTo>
                      <a:pt x="117" y="0"/>
                    </a:lnTo>
                    <a:lnTo>
                      <a:pt x="96" y="3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Ćwiczenia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3286124"/>
            <a:ext cx="8382000" cy="2224086"/>
          </a:xfrm>
        </p:spPr>
        <p:txBody>
          <a:bodyPr/>
          <a:lstStyle/>
          <a:p>
            <a:r>
              <a:rPr lang="pl-PL" dirty="0"/>
              <a:t>Wyjaśnij zasadę i działanie myszki optycznej</a:t>
            </a:r>
          </a:p>
          <a:p>
            <a:r>
              <a:rPr lang="pl-PL" dirty="0"/>
              <a:t>Dlaczego myszka optyczna jest bardziej niezawodna od myszki kulkowej?</a:t>
            </a:r>
          </a:p>
          <a:p>
            <a:endParaRPr lang="pl-PL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/>
              <a:t>Podsumowanie</a:t>
            </a:r>
            <a:endParaRPr lang="en-US" sz="3200"/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l-PL"/>
              <a:t>Po zakończeniu tej lekcji będziesz wiedział i umiał:</a:t>
            </a:r>
          </a:p>
          <a:p>
            <a:r>
              <a:rPr lang="pl-PL"/>
              <a:t>budowę i zasad działania klawiatury</a:t>
            </a:r>
          </a:p>
          <a:p>
            <a:r>
              <a:rPr lang="pl-PL"/>
              <a:t>budowę i zasada działania myszki kulkowej, optycznej, bezprzewodowej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/>
              <a:t>Pytania</a:t>
            </a:r>
            <a:endParaRPr lang="en-US" sz="3200"/>
          </a:p>
        </p:txBody>
      </p:sp>
      <p:sp>
        <p:nvSpPr>
          <p:cNvPr id="225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225284" name="Group 4"/>
          <p:cNvGrpSpPr>
            <a:grpSpLocks/>
          </p:cNvGrpSpPr>
          <p:nvPr/>
        </p:nvGrpSpPr>
        <p:grpSpPr bwMode="auto">
          <a:xfrm>
            <a:off x="2144713" y="1773238"/>
            <a:ext cx="5113337" cy="3600450"/>
            <a:chOff x="2015" y="1627"/>
            <a:chExt cx="1847" cy="1362"/>
          </a:xfrm>
        </p:grpSpPr>
        <p:sp>
          <p:nvSpPr>
            <p:cNvPr id="225285" name="AutoShape 5"/>
            <p:cNvSpPr>
              <a:spLocks noChangeAspect="1" noChangeArrowheads="1" noTextEdit="1"/>
            </p:cNvSpPr>
            <p:nvPr/>
          </p:nvSpPr>
          <p:spPr bwMode="auto">
            <a:xfrm>
              <a:off x="2015" y="1627"/>
              <a:ext cx="1847" cy="1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286" name="Freeform 6"/>
            <p:cNvSpPr>
              <a:spLocks/>
            </p:cNvSpPr>
            <p:nvPr/>
          </p:nvSpPr>
          <p:spPr bwMode="auto">
            <a:xfrm>
              <a:off x="2015" y="1627"/>
              <a:ext cx="1847" cy="1265"/>
            </a:xfrm>
            <a:custGeom>
              <a:avLst/>
              <a:gdLst/>
              <a:ahLst/>
              <a:cxnLst>
                <a:cxn ang="0">
                  <a:pos x="1604" y="955"/>
                </a:cxn>
                <a:cxn ang="0">
                  <a:pos x="1670" y="802"/>
                </a:cxn>
                <a:cxn ang="0">
                  <a:pos x="1694" y="633"/>
                </a:cxn>
                <a:cxn ang="0">
                  <a:pos x="1666" y="445"/>
                </a:cxn>
                <a:cxn ang="0">
                  <a:pos x="1586" y="279"/>
                </a:cxn>
                <a:cxn ang="0">
                  <a:pos x="1463" y="145"/>
                </a:cxn>
                <a:cxn ang="0">
                  <a:pos x="1306" y="50"/>
                </a:cxn>
                <a:cxn ang="0">
                  <a:pos x="1125" y="3"/>
                </a:cxn>
                <a:cxn ang="0">
                  <a:pos x="1121" y="40"/>
                </a:cxn>
                <a:cxn ang="0">
                  <a:pos x="1292" y="84"/>
                </a:cxn>
                <a:cxn ang="0">
                  <a:pos x="1439" y="173"/>
                </a:cxn>
                <a:cxn ang="0">
                  <a:pos x="1555" y="300"/>
                </a:cxn>
                <a:cxn ang="0">
                  <a:pos x="1629" y="456"/>
                </a:cxn>
                <a:cxn ang="0">
                  <a:pos x="1656" y="633"/>
                </a:cxn>
                <a:cxn ang="0">
                  <a:pos x="1631" y="801"/>
                </a:cxn>
                <a:cxn ang="0">
                  <a:pos x="1563" y="951"/>
                </a:cxn>
                <a:cxn ang="0">
                  <a:pos x="1458" y="1075"/>
                </a:cxn>
                <a:cxn ang="0">
                  <a:pos x="1322" y="1167"/>
                </a:cxn>
                <a:cxn ang="0">
                  <a:pos x="1163" y="1219"/>
                </a:cxn>
                <a:cxn ang="0">
                  <a:pos x="1028" y="1226"/>
                </a:cxn>
                <a:cxn ang="0">
                  <a:pos x="904" y="1206"/>
                </a:cxn>
                <a:cxn ang="0">
                  <a:pos x="790" y="1161"/>
                </a:cxn>
                <a:cxn ang="0">
                  <a:pos x="686" y="1095"/>
                </a:cxn>
                <a:cxn ang="0">
                  <a:pos x="599" y="1007"/>
                </a:cxn>
                <a:cxn ang="0">
                  <a:pos x="531" y="903"/>
                </a:cxn>
                <a:cxn ang="0">
                  <a:pos x="489" y="900"/>
                </a:cxn>
                <a:cxn ang="0">
                  <a:pos x="524" y="966"/>
                </a:cxn>
                <a:cxn ang="0">
                  <a:pos x="566" y="1026"/>
                </a:cxn>
                <a:cxn ang="0">
                  <a:pos x="180" y="1082"/>
                </a:cxn>
                <a:cxn ang="0">
                  <a:pos x="612" y="1087"/>
                </a:cxn>
                <a:cxn ang="0">
                  <a:pos x="640" y="1106"/>
                </a:cxn>
                <a:cxn ang="0">
                  <a:pos x="671" y="1130"/>
                </a:cxn>
                <a:cxn ang="0">
                  <a:pos x="724" y="1167"/>
                </a:cxn>
                <a:cxn ang="0">
                  <a:pos x="781" y="1199"/>
                </a:cxn>
                <a:cxn ang="0">
                  <a:pos x="842" y="1225"/>
                </a:cxn>
                <a:cxn ang="0">
                  <a:pos x="905" y="1246"/>
                </a:cxn>
                <a:cxn ang="0">
                  <a:pos x="971" y="1258"/>
                </a:cxn>
                <a:cxn ang="0">
                  <a:pos x="1038" y="1265"/>
                </a:cxn>
                <a:cxn ang="0">
                  <a:pos x="1072" y="1265"/>
                </a:cxn>
                <a:cxn ang="0">
                  <a:pos x="1090" y="1264"/>
                </a:cxn>
                <a:cxn ang="0">
                  <a:pos x="1107" y="1263"/>
                </a:cxn>
                <a:cxn ang="0">
                  <a:pos x="1281" y="1225"/>
                </a:cxn>
                <a:cxn ang="0">
                  <a:pos x="1329" y="1205"/>
                </a:cxn>
                <a:cxn ang="0">
                  <a:pos x="1374" y="1181"/>
                </a:cxn>
                <a:cxn ang="0">
                  <a:pos x="1419" y="1154"/>
                </a:cxn>
                <a:cxn ang="0">
                  <a:pos x="1460" y="1123"/>
                </a:cxn>
                <a:cxn ang="0">
                  <a:pos x="1499" y="1088"/>
                </a:cxn>
                <a:cxn ang="0">
                  <a:pos x="1847" y="1082"/>
                </a:cxn>
              </a:cxnLst>
              <a:rect l="0" t="0" r="r" b="b"/>
              <a:pathLst>
                <a:path w="1847" h="1265">
                  <a:moveTo>
                    <a:pt x="1540" y="1045"/>
                  </a:moveTo>
                  <a:lnTo>
                    <a:pt x="1574" y="1002"/>
                  </a:lnTo>
                  <a:lnTo>
                    <a:pt x="1604" y="955"/>
                  </a:lnTo>
                  <a:lnTo>
                    <a:pt x="1630" y="907"/>
                  </a:lnTo>
                  <a:lnTo>
                    <a:pt x="1653" y="856"/>
                  </a:lnTo>
                  <a:lnTo>
                    <a:pt x="1670" y="802"/>
                  </a:lnTo>
                  <a:lnTo>
                    <a:pt x="1683" y="747"/>
                  </a:lnTo>
                  <a:lnTo>
                    <a:pt x="1692" y="691"/>
                  </a:lnTo>
                  <a:lnTo>
                    <a:pt x="1694" y="633"/>
                  </a:lnTo>
                  <a:lnTo>
                    <a:pt x="1691" y="568"/>
                  </a:lnTo>
                  <a:lnTo>
                    <a:pt x="1681" y="506"/>
                  </a:lnTo>
                  <a:lnTo>
                    <a:pt x="1666" y="445"/>
                  </a:lnTo>
                  <a:lnTo>
                    <a:pt x="1644" y="387"/>
                  </a:lnTo>
                  <a:lnTo>
                    <a:pt x="1617" y="331"/>
                  </a:lnTo>
                  <a:lnTo>
                    <a:pt x="1586" y="279"/>
                  </a:lnTo>
                  <a:lnTo>
                    <a:pt x="1549" y="231"/>
                  </a:lnTo>
                  <a:lnTo>
                    <a:pt x="1508" y="185"/>
                  </a:lnTo>
                  <a:lnTo>
                    <a:pt x="1463" y="145"/>
                  </a:lnTo>
                  <a:lnTo>
                    <a:pt x="1414" y="108"/>
                  </a:lnTo>
                  <a:lnTo>
                    <a:pt x="1363" y="77"/>
                  </a:lnTo>
                  <a:lnTo>
                    <a:pt x="1306" y="50"/>
                  </a:lnTo>
                  <a:lnTo>
                    <a:pt x="1248" y="28"/>
                  </a:lnTo>
                  <a:lnTo>
                    <a:pt x="1188" y="13"/>
                  </a:lnTo>
                  <a:lnTo>
                    <a:pt x="1125" y="3"/>
                  </a:lnTo>
                  <a:lnTo>
                    <a:pt x="1061" y="0"/>
                  </a:lnTo>
                  <a:lnTo>
                    <a:pt x="1061" y="37"/>
                  </a:lnTo>
                  <a:lnTo>
                    <a:pt x="1121" y="40"/>
                  </a:lnTo>
                  <a:lnTo>
                    <a:pt x="1180" y="49"/>
                  </a:lnTo>
                  <a:lnTo>
                    <a:pt x="1237" y="64"/>
                  </a:lnTo>
                  <a:lnTo>
                    <a:pt x="1292" y="84"/>
                  </a:lnTo>
                  <a:lnTo>
                    <a:pt x="1344" y="109"/>
                  </a:lnTo>
                  <a:lnTo>
                    <a:pt x="1394" y="139"/>
                  </a:lnTo>
                  <a:lnTo>
                    <a:pt x="1439" y="173"/>
                  </a:lnTo>
                  <a:lnTo>
                    <a:pt x="1481" y="211"/>
                  </a:lnTo>
                  <a:lnTo>
                    <a:pt x="1520" y="253"/>
                  </a:lnTo>
                  <a:lnTo>
                    <a:pt x="1555" y="300"/>
                  </a:lnTo>
                  <a:lnTo>
                    <a:pt x="1584" y="349"/>
                  </a:lnTo>
                  <a:lnTo>
                    <a:pt x="1610" y="401"/>
                  </a:lnTo>
                  <a:lnTo>
                    <a:pt x="1629" y="456"/>
                  </a:lnTo>
                  <a:lnTo>
                    <a:pt x="1644" y="513"/>
                  </a:lnTo>
                  <a:lnTo>
                    <a:pt x="1653" y="573"/>
                  </a:lnTo>
                  <a:lnTo>
                    <a:pt x="1656" y="633"/>
                  </a:lnTo>
                  <a:lnTo>
                    <a:pt x="1653" y="691"/>
                  </a:lnTo>
                  <a:lnTo>
                    <a:pt x="1645" y="747"/>
                  </a:lnTo>
                  <a:lnTo>
                    <a:pt x="1631" y="801"/>
                  </a:lnTo>
                  <a:lnTo>
                    <a:pt x="1613" y="854"/>
                  </a:lnTo>
                  <a:lnTo>
                    <a:pt x="1590" y="904"/>
                  </a:lnTo>
                  <a:lnTo>
                    <a:pt x="1563" y="951"/>
                  </a:lnTo>
                  <a:lnTo>
                    <a:pt x="1532" y="996"/>
                  </a:lnTo>
                  <a:lnTo>
                    <a:pt x="1496" y="1037"/>
                  </a:lnTo>
                  <a:lnTo>
                    <a:pt x="1458" y="1075"/>
                  </a:lnTo>
                  <a:lnTo>
                    <a:pt x="1415" y="1110"/>
                  </a:lnTo>
                  <a:lnTo>
                    <a:pt x="1370" y="1141"/>
                  </a:lnTo>
                  <a:lnTo>
                    <a:pt x="1322" y="1167"/>
                  </a:lnTo>
                  <a:lnTo>
                    <a:pt x="1271" y="1188"/>
                  </a:lnTo>
                  <a:lnTo>
                    <a:pt x="1218" y="1206"/>
                  </a:lnTo>
                  <a:lnTo>
                    <a:pt x="1163" y="1219"/>
                  </a:lnTo>
                  <a:lnTo>
                    <a:pt x="1106" y="1225"/>
                  </a:lnTo>
                  <a:lnTo>
                    <a:pt x="1028" y="1225"/>
                  </a:lnTo>
                  <a:lnTo>
                    <a:pt x="1028" y="1226"/>
                  </a:lnTo>
                  <a:lnTo>
                    <a:pt x="986" y="1222"/>
                  </a:lnTo>
                  <a:lnTo>
                    <a:pt x="945" y="1215"/>
                  </a:lnTo>
                  <a:lnTo>
                    <a:pt x="904" y="1206"/>
                  </a:lnTo>
                  <a:lnTo>
                    <a:pt x="865" y="1194"/>
                  </a:lnTo>
                  <a:lnTo>
                    <a:pt x="826" y="1179"/>
                  </a:lnTo>
                  <a:lnTo>
                    <a:pt x="790" y="1161"/>
                  </a:lnTo>
                  <a:lnTo>
                    <a:pt x="754" y="1141"/>
                  </a:lnTo>
                  <a:lnTo>
                    <a:pt x="720" y="1119"/>
                  </a:lnTo>
                  <a:lnTo>
                    <a:pt x="686" y="1095"/>
                  </a:lnTo>
                  <a:lnTo>
                    <a:pt x="656" y="1068"/>
                  </a:lnTo>
                  <a:lnTo>
                    <a:pt x="627" y="1038"/>
                  </a:lnTo>
                  <a:lnTo>
                    <a:pt x="599" y="1007"/>
                  </a:lnTo>
                  <a:lnTo>
                    <a:pt x="574" y="974"/>
                  </a:lnTo>
                  <a:lnTo>
                    <a:pt x="551" y="939"/>
                  </a:lnTo>
                  <a:lnTo>
                    <a:pt x="531" y="903"/>
                  </a:lnTo>
                  <a:lnTo>
                    <a:pt x="512" y="864"/>
                  </a:lnTo>
                  <a:lnTo>
                    <a:pt x="478" y="878"/>
                  </a:lnTo>
                  <a:lnTo>
                    <a:pt x="489" y="900"/>
                  </a:lnTo>
                  <a:lnTo>
                    <a:pt x="500" y="923"/>
                  </a:lnTo>
                  <a:lnTo>
                    <a:pt x="511" y="945"/>
                  </a:lnTo>
                  <a:lnTo>
                    <a:pt x="524" y="966"/>
                  </a:lnTo>
                  <a:lnTo>
                    <a:pt x="537" y="987"/>
                  </a:lnTo>
                  <a:lnTo>
                    <a:pt x="551" y="1006"/>
                  </a:lnTo>
                  <a:lnTo>
                    <a:pt x="566" y="1026"/>
                  </a:lnTo>
                  <a:lnTo>
                    <a:pt x="582" y="1045"/>
                  </a:lnTo>
                  <a:lnTo>
                    <a:pt x="180" y="1045"/>
                  </a:lnTo>
                  <a:lnTo>
                    <a:pt x="180" y="1082"/>
                  </a:lnTo>
                  <a:lnTo>
                    <a:pt x="604" y="1082"/>
                  </a:lnTo>
                  <a:lnTo>
                    <a:pt x="606" y="1083"/>
                  </a:lnTo>
                  <a:lnTo>
                    <a:pt x="612" y="1087"/>
                  </a:lnTo>
                  <a:lnTo>
                    <a:pt x="619" y="1092"/>
                  </a:lnTo>
                  <a:lnTo>
                    <a:pt x="629" y="1099"/>
                  </a:lnTo>
                  <a:lnTo>
                    <a:pt x="640" y="1106"/>
                  </a:lnTo>
                  <a:lnTo>
                    <a:pt x="651" y="1115"/>
                  </a:lnTo>
                  <a:lnTo>
                    <a:pt x="661" y="1123"/>
                  </a:lnTo>
                  <a:lnTo>
                    <a:pt x="671" y="1130"/>
                  </a:lnTo>
                  <a:lnTo>
                    <a:pt x="0" y="1130"/>
                  </a:lnTo>
                  <a:lnTo>
                    <a:pt x="0" y="1167"/>
                  </a:lnTo>
                  <a:lnTo>
                    <a:pt x="724" y="1167"/>
                  </a:lnTo>
                  <a:lnTo>
                    <a:pt x="742" y="1179"/>
                  </a:lnTo>
                  <a:lnTo>
                    <a:pt x="762" y="1189"/>
                  </a:lnTo>
                  <a:lnTo>
                    <a:pt x="781" y="1199"/>
                  </a:lnTo>
                  <a:lnTo>
                    <a:pt x="802" y="1209"/>
                  </a:lnTo>
                  <a:lnTo>
                    <a:pt x="821" y="1217"/>
                  </a:lnTo>
                  <a:lnTo>
                    <a:pt x="842" y="1225"/>
                  </a:lnTo>
                  <a:lnTo>
                    <a:pt x="863" y="1233"/>
                  </a:lnTo>
                  <a:lnTo>
                    <a:pt x="884" y="1239"/>
                  </a:lnTo>
                  <a:lnTo>
                    <a:pt x="905" y="1246"/>
                  </a:lnTo>
                  <a:lnTo>
                    <a:pt x="927" y="1250"/>
                  </a:lnTo>
                  <a:lnTo>
                    <a:pt x="948" y="1255"/>
                  </a:lnTo>
                  <a:lnTo>
                    <a:pt x="971" y="1258"/>
                  </a:lnTo>
                  <a:lnTo>
                    <a:pt x="993" y="1262"/>
                  </a:lnTo>
                  <a:lnTo>
                    <a:pt x="1015" y="1263"/>
                  </a:lnTo>
                  <a:lnTo>
                    <a:pt x="1038" y="1265"/>
                  </a:lnTo>
                  <a:lnTo>
                    <a:pt x="1061" y="1265"/>
                  </a:lnTo>
                  <a:lnTo>
                    <a:pt x="1067" y="1265"/>
                  </a:lnTo>
                  <a:lnTo>
                    <a:pt x="1072" y="1265"/>
                  </a:lnTo>
                  <a:lnTo>
                    <a:pt x="1079" y="1265"/>
                  </a:lnTo>
                  <a:lnTo>
                    <a:pt x="1084" y="1264"/>
                  </a:lnTo>
                  <a:lnTo>
                    <a:pt x="1090" y="1264"/>
                  </a:lnTo>
                  <a:lnTo>
                    <a:pt x="1095" y="1264"/>
                  </a:lnTo>
                  <a:lnTo>
                    <a:pt x="1102" y="1263"/>
                  </a:lnTo>
                  <a:lnTo>
                    <a:pt x="1107" y="1263"/>
                  </a:lnTo>
                  <a:lnTo>
                    <a:pt x="1657" y="1263"/>
                  </a:lnTo>
                  <a:lnTo>
                    <a:pt x="1657" y="1225"/>
                  </a:lnTo>
                  <a:lnTo>
                    <a:pt x="1281" y="1225"/>
                  </a:lnTo>
                  <a:lnTo>
                    <a:pt x="1297" y="1219"/>
                  </a:lnTo>
                  <a:lnTo>
                    <a:pt x="1313" y="1212"/>
                  </a:lnTo>
                  <a:lnTo>
                    <a:pt x="1329" y="1205"/>
                  </a:lnTo>
                  <a:lnTo>
                    <a:pt x="1344" y="1197"/>
                  </a:lnTo>
                  <a:lnTo>
                    <a:pt x="1359" y="1189"/>
                  </a:lnTo>
                  <a:lnTo>
                    <a:pt x="1374" y="1181"/>
                  </a:lnTo>
                  <a:lnTo>
                    <a:pt x="1390" y="1172"/>
                  </a:lnTo>
                  <a:lnTo>
                    <a:pt x="1404" y="1164"/>
                  </a:lnTo>
                  <a:lnTo>
                    <a:pt x="1419" y="1154"/>
                  </a:lnTo>
                  <a:lnTo>
                    <a:pt x="1433" y="1144"/>
                  </a:lnTo>
                  <a:lnTo>
                    <a:pt x="1446" y="1133"/>
                  </a:lnTo>
                  <a:lnTo>
                    <a:pt x="1460" y="1123"/>
                  </a:lnTo>
                  <a:lnTo>
                    <a:pt x="1473" y="1112"/>
                  </a:lnTo>
                  <a:lnTo>
                    <a:pt x="1486" y="1100"/>
                  </a:lnTo>
                  <a:lnTo>
                    <a:pt x="1499" y="1088"/>
                  </a:lnTo>
                  <a:lnTo>
                    <a:pt x="1510" y="1076"/>
                  </a:lnTo>
                  <a:lnTo>
                    <a:pt x="1510" y="1082"/>
                  </a:lnTo>
                  <a:lnTo>
                    <a:pt x="1847" y="1082"/>
                  </a:lnTo>
                  <a:lnTo>
                    <a:pt x="1847" y="1045"/>
                  </a:lnTo>
                  <a:lnTo>
                    <a:pt x="1540" y="10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287" name="Rectangle 7"/>
            <p:cNvSpPr>
              <a:spLocks noChangeArrowheads="1"/>
            </p:cNvSpPr>
            <p:nvPr/>
          </p:nvSpPr>
          <p:spPr bwMode="auto">
            <a:xfrm>
              <a:off x="2619" y="2952"/>
              <a:ext cx="734" cy="3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288" name="Freeform 8"/>
            <p:cNvSpPr>
              <a:spLocks/>
            </p:cNvSpPr>
            <p:nvPr/>
          </p:nvSpPr>
          <p:spPr bwMode="auto">
            <a:xfrm>
              <a:off x="2605" y="1779"/>
              <a:ext cx="953" cy="952"/>
            </a:xfrm>
            <a:custGeom>
              <a:avLst/>
              <a:gdLst/>
              <a:ahLst/>
              <a:cxnLst>
                <a:cxn ang="0">
                  <a:pos x="774" y="105"/>
                </a:cxn>
                <a:cxn ang="0">
                  <a:pos x="862" y="197"/>
                </a:cxn>
                <a:cxn ang="0">
                  <a:pos x="924" y="312"/>
                </a:cxn>
                <a:cxn ang="0">
                  <a:pos x="952" y="442"/>
                </a:cxn>
                <a:cxn ang="0">
                  <a:pos x="931" y="618"/>
                </a:cxn>
                <a:cxn ang="0">
                  <a:pos x="844" y="779"/>
                </a:cxn>
                <a:cxn ang="0">
                  <a:pos x="704" y="895"/>
                </a:cxn>
                <a:cxn ang="0">
                  <a:pos x="524" y="950"/>
                </a:cxn>
                <a:cxn ang="0">
                  <a:pos x="335" y="931"/>
                </a:cxn>
                <a:cxn ang="0">
                  <a:pos x="174" y="843"/>
                </a:cxn>
                <a:cxn ang="0">
                  <a:pos x="57" y="703"/>
                </a:cxn>
                <a:cxn ang="0">
                  <a:pos x="2" y="525"/>
                </a:cxn>
                <a:cxn ang="0">
                  <a:pos x="10" y="380"/>
                </a:cxn>
                <a:cxn ang="0">
                  <a:pos x="52" y="260"/>
                </a:cxn>
                <a:cxn ang="0">
                  <a:pos x="122" y="159"/>
                </a:cxn>
                <a:cxn ang="0">
                  <a:pos x="216" y="78"/>
                </a:cxn>
                <a:cxn ang="0">
                  <a:pos x="393" y="349"/>
                </a:cxn>
                <a:cxn ang="0">
                  <a:pos x="365" y="370"/>
                </a:cxn>
                <a:cxn ang="0">
                  <a:pos x="336" y="398"/>
                </a:cxn>
                <a:cxn ang="0">
                  <a:pos x="297" y="443"/>
                </a:cxn>
                <a:cxn ang="0">
                  <a:pos x="294" y="472"/>
                </a:cxn>
                <a:cxn ang="0">
                  <a:pos x="322" y="466"/>
                </a:cxn>
                <a:cxn ang="0">
                  <a:pos x="374" y="415"/>
                </a:cxn>
                <a:cxn ang="0">
                  <a:pos x="417" y="412"/>
                </a:cxn>
                <a:cxn ang="0">
                  <a:pos x="346" y="613"/>
                </a:cxn>
                <a:cxn ang="0">
                  <a:pos x="317" y="695"/>
                </a:cxn>
                <a:cxn ang="0">
                  <a:pos x="307" y="779"/>
                </a:cxn>
                <a:cxn ang="0">
                  <a:pos x="334" y="816"/>
                </a:cxn>
                <a:cxn ang="0">
                  <a:pos x="393" y="823"/>
                </a:cxn>
                <a:cxn ang="0">
                  <a:pos x="477" y="792"/>
                </a:cxn>
                <a:cxn ang="0">
                  <a:pos x="550" y="738"/>
                </a:cxn>
                <a:cxn ang="0">
                  <a:pos x="599" y="684"/>
                </a:cxn>
                <a:cxn ang="0">
                  <a:pos x="611" y="650"/>
                </a:cxn>
                <a:cxn ang="0">
                  <a:pos x="591" y="643"/>
                </a:cxn>
                <a:cxn ang="0">
                  <a:pos x="541" y="685"/>
                </a:cxn>
                <a:cxn ang="0">
                  <a:pos x="493" y="704"/>
                </a:cxn>
                <a:cxn ang="0">
                  <a:pos x="488" y="675"/>
                </a:cxn>
                <a:cxn ang="0">
                  <a:pos x="574" y="443"/>
                </a:cxn>
                <a:cxn ang="0">
                  <a:pos x="577" y="335"/>
                </a:cxn>
                <a:cxn ang="0">
                  <a:pos x="516" y="308"/>
                </a:cxn>
                <a:cxn ang="0">
                  <a:pos x="460" y="317"/>
                </a:cxn>
                <a:cxn ang="0">
                  <a:pos x="408" y="340"/>
                </a:cxn>
                <a:cxn ang="0">
                  <a:pos x="283" y="41"/>
                </a:cxn>
                <a:cxn ang="0">
                  <a:pos x="339" y="21"/>
                </a:cxn>
                <a:cxn ang="0">
                  <a:pos x="398" y="7"/>
                </a:cxn>
                <a:cxn ang="0">
                  <a:pos x="460" y="0"/>
                </a:cxn>
                <a:cxn ang="0">
                  <a:pos x="519" y="2"/>
                </a:cxn>
                <a:cxn ang="0">
                  <a:pos x="575" y="11"/>
                </a:cxn>
                <a:cxn ang="0">
                  <a:pos x="629" y="25"/>
                </a:cxn>
                <a:cxn ang="0">
                  <a:pos x="680" y="45"/>
                </a:cxn>
                <a:cxn ang="0">
                  <a:pos x="612" y="114"/>
                </a:cxn>
                <a:cxn ang="0">
                  <a:pos x="589" y="108"/>
                </a:cxn>
                <a:cxn ang="0">
                  <a:pos x="542" y="113"/>
                </a:cxn>
                <a:cxn ang="0">
                  <a:pos x="493" y="160"/>
                </a:cxn>
                <a:cxn ang="0">
                  <a:pos x="491" y="224"/>
                </a:cxn>
                <a:cxn ang="0">
                  <a:pos x="530" y="263"/>
                </a:cxn>
                <a:cxn ang="0">
                  <a:pos x="597" y="262"/>
                </a:cxn>
                <a:cxn ang="0">
                  <a:pos x="644" y="216"/>
                </a:cxn>
                <a:cxn ang="0">
                  <a:pos x="644" y="146"/>
                </a:cxn>
              </a:cxnLst>
              <a:rect l="0" t="0" r="r" b="b"/>
              <a:pathLst>
                <a:path w="953" h="952">
                  <a:moveTo>
                    <a:pt x="692" y="52"/>
                  </a:moveTo>
                  <a:lnTo>
                    <a:pt x="720" y="68"/>
                  </a:lnTo>
                  <a:lnTo>
                    <a:pt x="748" y="85"/>
                  </a:lnTo>
                  <a:lnTo>
                    <a:pt x="774" y="105"/>
                  </a:lnTo>
                  <a:lnTo>
                    <a:pt x="798" y="125"/>
                  </a:lnTo>
                  <a:lnTo>
                    <a:pt x="821" y="148"/>
                  </a:lnTo>
                  <a:lnTo>
                    <a:pt x="843" y="172"/>
                  </a:lnTo>
                  <a:lnTo>
                    <a:pt x="862" y="197"/>
                  </a:lnTo>
                  <a:lnTo>
                    <a:pt x="880" y="224"/>
                  </a:lnTo>
                  <a:lnTo>
                    <a:pt x="897" y="252"/>
                  </a:lnTo>
                  <a:lnTo>
                    <a:pt x="911" y="282"/>
                  </a:lnTo>
                  <a:lnTo>
                    <a:pt x="924" y="312"/>
                  </a:lnTo>
                  <a:lnTo>
                    <a:pt x="933" y="343"/>
                  </a:lnTo>
                  <a:lnTo>
                    <a:pt x="942" y="375"/>
                  </a:lnTo>
                  <a:lnTo>
                    <a:pt x="948" y="409"/>
                  </a:lnTo>
                  <a:lnTo>
                    <a:pt x="952" y="442"/>
                  </a:lnTo>
                  <a:lnTo>
                    <a:pt x="953" y="477"/>
                  </a:lnTo>
                  <a:lnTo>
                    <a:pt x="951" y="525"/>
                  </a:lnTo>
                  <a:lnTo>
                    <a:pt x="943" y="573"/>
                  </a:lnTo>
                  <a:lnTo>
                    <a:pt x="931" y="618"/>
                  </a:lnTo>
                  <a:lnTo>
                    <a:pt x="915" y="661"/>
                  </a:lnTo>
                  <a:lnTo>
                    <a:pt x="896" y="703"/>
                  </a:lnTo>
                  <a:lnTo>
                    <a:pt x="871" y="742"/>
                  </a:lnTo>
                  <a:lnTo>
                    <a:pt x="844" y="779"/>
                  </a:lnTo>
                  <a:lnTo>
                    <a:pt x="814" y="813"/>
                  </a:lnTo>
                  <a:lnTo>
                    <a:pt x="779" y="843"/>
                  </a:lnTo>
                  <a:lnTo>
                    <a:pt x="742" y="871"/>
                  </a:lnTo>
                  <a:lnTo>
                    <a:pt x="704" y="895"/>
                  </a:lnTo>
                  <a:lnTo>
                    <a:pt x="661" y="915"/>
                  </a:lnTo>
                  <a:lnTo>
                    <a:pt x="617" y="931"/>
                  </a:lnTo>
                  <a:lnTo>
                    <a:pt x="572" y="943"/>
                  </a:lnTo>
                  <a:lnTo>
                    <a:pt x="524" y="950"/>
                  </a:lnTo>
                  <a:lnTo>
                    <a:pt x="476" y="952"/>
                  </a:lnTo>
                  <a:lnTo>
                    <a:pt x="427" y="950"/>
                  </a:lnTo>
                  <a:lnTo>
                    <a:pt x="380" y="943"/>
                  </a:lnTo>
                  <a:lnTo>
                    <a:pt x="335" y="931"/>
                  </a:lnTo>
                  <a:lnTo>
                    <a:pt x="291" y="915"/>
                  </a:lnTo>
                  <a:lnTo>
                    <a:pt x="249" y="895"/>
                  </a:lnTo>
                  <a:lnTo>
                    <a:pt x="211" y="871"/>
                  </a:lnTo>
                  <a:lnTo>
                    <a:pt x="174" y="843"/>
                  </a:lnTo>
                  <a:lnTo>
                    <a:pt x="139" y="813"/>
                  </a:lnTo>
                  <a:lnTo>
                    <a:pt x="109" y="779"/>
                  </a:lnTo>
                  <a:lnTo>
                    <a:pt x="81" y="742"/>
                  </a:lnTo>
                  <a:lnTo>
                    <a:pt x="57" y="703"/>
                  </a:lnTo>
                  <a:lnTo>
                    <a:pt x="38" y="661"/>
                  </a:lnTo>
                  <a:lnTo>
                    <a:pt x="22" y="618"/>
                  </a:lnTo>
                  <a:lnTo>
                    <a:pt x="10" y="573"/>
                  </a:lnTo>
                  <a:lnTo>
                    <a:pt x="2" y="525"/>
                  </a:lnTo>
                  <a:lnTo>
                    <a:pt x="0" y="477"/>
                  </a:lnTo>
                  <a:lnTo>
                    <a:pt x="1" y="443"/>
                  </a:lnTo>
                  <a:lnTo>
                    <a:pt x="4" y="411"/>
                  </a:lnTo>
                  <a:lnTo>
                    <a:pt x="10" y="380"/>
                  </a:lnTo>
                  <a:lnTo>
                    <a:pt x="17" y="348"/>
                  </a:lnTo>
                  <a:lnTo>
                    <a:pt x="27" y="318"/>
                  </a:lnTo>
                  <a:lnTo>
                    <a:pt x="39" y="289"/>
                  </a:lnTo>
                  <a:lnTo>
                    <a:pt x="52" y="260"/>
                  </a:lnTo>
                  <a:lnTo>
                    <a:pt x="67" y="233"/>
                  </a:lnTo>
                  <a:lnTo>
                    <a:pt x="84" y="207"/>
                  </a:lnTo>
                  <a:lnTo>
                    <a:pt x="103" y="182"/>
                  </a:lnTo>
                  <a:lnTo>
                    <a:pt x="122" y="159"/>
                  </a:lnTo>
                  <a:lnTo>
                    <a:pt x="144" y="136"/>
                  </a:lnTo>
                  <a:lnTo>
                    <a:pt x="166" y="115"/>
                  </a:lnTo>
                  <a:lnTo>
                    <a:pt x="191" y="96"/>
                  </a:lnTo>
                  <a:lnTo>
                    <a:pt x="216" y="78"/>
                  </a:lnTo>
                  <a:lnTo>
                    <a:pt x="243" y="62"/>
                  </a:lnTo>
                  <a:lnTo>
                    <a:pt x="408" y="340"/>
                  </a:lnTo>
                  <a:lnTo>
                    <a:pt x="400" y="344"/>
                  </a:lnTo>
                  <a:lnTo>
                    <a:pt x="393" y="349"/>
                  </a:lnTo>
                  <a:lnTo>
                    <a:pt x="385" y="354"/>
                  </a:lnTo>
                  <a:lnTo>
                    <a:pt x="379" y="359"/>
                  </a:lnTo>
                  <a:lnTo>
                    <a:pt x="371" y="365"/>
                  </a:lnTo>
                  <a:lnTo>
                    <a:pt x="365" y="370"/>
                  </a:lnTo>
                  <a:lnTo>
                    <a:pt x="358" y="375"/>
                  </a:lnTo>
                  <a:lnTo>
                    <a:pt x="352" y="382"/>
                  </a:lnTo>
                  <a:lnTo>
                    <a:pt x="344" y="388"/>
                  </a:lnTo>
                  <a:lnTo>
                    <a:pt x="336" y="398"/>
                  </a:lnTo>
                  <a:lnTo>
                    <a:pt x="325" y="408"/>
                  </a:lnTo>
                  <a:lnTo>
                    <a:pt x="315" y="420"/>
                  </a:lnTo>
                  <a:lnTo>
                    <a:pt x="305" y="431"/>
                  </a:lnTo>
                  <a:lnTo>
                    <a:pt x="297" y="443"/>
                  </a:lnTo>
                  <a:lnTo>
                    <a:pt x="291" y="454"/>
                  </a:lnTo>
                  <a:lnTo>
                    <a:pt x="289" y="463"/>
                  </a:lnTo>
                  <a:lnTo>
                    <a:pt x="290" y="468"/>
                  </a:lnTo>
                  <a:lnTo>
                    <a:pt x="294" y="472"/>
                  </a:lnTo>
                  <a:lnTo>
                    <a:pt x="298" y="476"/>
                  </a:lnTo>
                  <a:lnTo>
                    <a:pt x="303" y="477"/>
                  </a:lnTo>
                  <a:lnTo>
                    <a:pt x="312" y="473"/>
                  </a:lnTo>
                  <a:lnTo>
                    <a:pt x="322" y="466"/>
                  </a:lnTo>
                  <a:lnTo>
                    <a:pt x="334" y="454"/>
                  </a:lnTo>
                  <a:lnTo>
                    <a:pt x="346" y="440"/>
                  </a:lnTo>
                  <a:lnTo>
                    <a:pt x="360" y="427"/>
                  </a:lnTo>
                  <a:lnTo>
                    <a:pt x="374" y="415"/>
                  </a:lnTo>
                  <a:lnTo>
                    <a:pt x="390" y="408"/>
                  </a:lnTo>
                  <a:lnTo>
                    <a:pt x="405" y="404"/>
                  </a:lnTo>
                  <a:lnTo>
                    <a:pt x="411" y="407"/>
                  </a:lnTo>
                  <a:lnTo>
                    <a:pt x="417" y="412"/>
                  </a:lnTo>
                  <a:lnTo>
                    <a:pt x="419" y="422"/>
                  </a:lnTo>
                  <a:lnTo>
                    <a:pt x="415" y="435"/>
                  </a:lnTo>
                  <a:lnTo>
                    <a:pt x="351" y="603"/>
                  </a:lnTo>
                  <a:lnTo>
                    <a:pt x="346" y="613"/>
                  </a:lnTo>
                  <a:lnTo>
                    <a:pt x="340" y="629"/>
                  </a:lnTo>
                  <a:lnTo>
                    <a:pt x="332" y="648"/>
                  </a:lnTo>
                  <a:lnTo>
                    <a:pt x="325" y="671"/>
                  </a:lnTo>
                  <a:lnTo>
                    <a:pt x="317" y="695"/>
                  </a:lnTo>
                  <a:lnTo>
                    <a:pt x="311" y="719"/>
                  </a:lnTo>
                  <a:lnTo>
                    <a:pt x="307" y="743"/>
                  </a:lnTo>
                  <a:lnTo>
                    <a:pt x="305" y="764"/>
                  </a:lnTo>
                  <a:lnTo>
                    <a:pt x="307" y="779"/>
                  </a:lnTo>
                  <a:lnTo>
                    <a:pt x="310" y="791"/>
                  </a:lnTo>
                  <a:lnTo>
                    <a:pt x="316" y="801"/>
                  </a:lnTo>
                  <a:lnTo>
                    <a:pt x="324" y="810"/>
                  </a:lnTo>
                  <a:lnTo>
                    <a:pt x="334" y="816"/>
                  </a:lnTo>
                  <a:lnTo>
                    <a:pt x="345" y="821"/>
                  </a:lnTo>
                  <a:lnTo>
                    <a:pt x="358" y="823"/>
                  </a:lnTo>
                  <a:lnTo>
                    <a:pt x="372" y="824"/>
                  </a:lnTo>
                  <a:lnTo>
                    <a:pt x="393" y="823"/>
                  </a:lnTo>
                  <a:lnTo>
                    <a:pt x="414" y="819"/>
                  </a:lnTo>
                  <a:lnTo>
                    <a:pt x="436" y="811"/>
                  </a:lnTo>
                  <a:lnTo>
                    <a:pt x="456" y="802"/>
                  </a:lnTo>
                  <a:lnTo>
                    <a:pt x="477" y="792"/>
                  </a:lnTo>
                  <a:lnTo>
                    <a:pt x="497" y="780"/>
                  </a:lnTo>
                  <a:lnTo>
                    <a:pt x="516" y="766"/>
                  </a:lnTo>
                  <a:lnTo>
                    <a:pt x="534" y="752"/>
                  </a:lnTo>
                  <a:lnTo>
                    <a:pt x="550" y="738"/>
                  </a:lnTo>
                  <a:lnTo>
                    <a:pt x="565" y="724"/>
                  </a:lnTo>
                  <a:lnTo>
                    <a:pt x="578" y="710"/>
                  </a:lnTo>
                  <a:lnTo>
                    <a:pt x="590" y="696"/>
                  </a:lnTo>
                  <a:lnTo>
                    <a:pt x="599" y="684"/>
                  </a:lnTo>
                  <a:lnTo>
                    <a:pt x="606" y="673"/>
                  </a:lnTo>
                  <a:lnTo>
                    <a:pt x="611" y="664"/>
                  </a:lnTo>
                  <a:lnTo>
                    <a:pt x="612" y="657"/>
                  </a:lnTo>
                  <a:lnTo>
                    <a:pt x="611" y="650"/>
                  </a:lnTo>
                  <a:lnTo>
                    <a:pt x="608" y="645"/>
                  </a:lnTo>
                  <a:lnTo>
                    <a:pt x="603" y="641"/>
                  </a:lnTo>
                  <a:lnTo>
                    <a:pt x="599" y="640"/>
                  </a:lnTo>
                  <a:lnTo>
                    <a:pt x="591" y="643"/>
                  </a:lnTo>
                  <a:lnTo>
                    <a:pt x="582" y="650"/>
                  </a:lnTo>
                  <a:lnTo>
                    <a:pt x="569" y="660"/>
                  </a:lnTo>
                  <a:lnTo>
                    <a:pt x="556" y="672"/>
                  </a:lnTo>
                  <a:lnTo>
                    <a:pt x="541" y="685"/>
                  </a:lnTo>
                  <a:lnTo>
                    <a:pt x="527" y="695"/>
                  </a:lnTo>
                  <a:lnTo>
                    <a:pt x="512" y="702"/>
                  </a:lnTo>
                  <a:lnTo>
                    <a:pt x="499" y="705"/>
                  </a:lnTo>
                  <a:lnTo>
                    <a:pt x="493" y="704"/>
                  </a:lnTo>
                  <a:lnTo>
                    <a:pt x="489" y="701"/>
                  </a:lnTo>
                  <a:lnTo>
                    <a:pt x="487" y="696"/>
                  </a:lnTo>
                  <a:lnTo>
                    <a:pt x="486" y="690"/>
                  </a:lnTo>
                  <a:lnTo>
                    <a:pt x="488" y="675"/>
                  </a:lnTo>
                  <a:lnTo>
                    <a:pt x="492" y="659"/>
                  </a:lnTo>
                  <a:lnTo>
                    <a:pt x="499" y="643"/>
                  </a:lnTo>
                  <a:lnTo>
                    <a:pt x="504" y="629"/>
                  </a:lnTo>
                  <a:lnTo>
                    <a:pt x="574" y="443"/>
                  </a:lnTo>
                  <a:lnTo>
                    <a:pt x="585" y="407"/>
                  </a:lnTo>
                  <a:lnTo>
                    <a:pt x="588" y="377"/>
                  </a:lnTo>
                  <a:lnTo>
                    <a:pt x="586" y="354"/>
                  </a:lnTo>
                  <a:lnTo>
                    <a:pt x="577" y="335"/>
                  </a:lnTo>
                  <a:lnTo>
                    <a:pt x="565" y="322"/>
                  </a:lnTo>
                  <a:lnTo>
                    <a:pt x="550" y="315"/>
                  </a:lnTo>
                  <a:lnTo>
                    <a:pt x="533" y="310"/>
                  </a:lnTo>
                  <a:lnTo>
                    <a:pt x="516" y="308"/>
                  </a:lnTo>
                  <a:lnTo>
                    <a:pt x="502" y="310"/>
                  </a:lnTo>
                  <a:lnTo>
                    <a:pt x="487" y="311"/>
                  </a:lnTo>
                  <a:lnTo>
                    <a:pt x="473" y="313"/>
                  </a:lnTo>
                  <a:lnTo>
                    <a:pt x="460" y="317"/>
                  </a:lnTo>
                  <a:lnTo>
                    <a:pt x="446" y="321"/>
                  </a:lnTo>
                  <a:lnTo>
                    <a:pt x="433" y="327"/>
                  </a:lnTo>
                  <a:lnTo>
                    <a:pt x="420" y="333"/>
                  </a:lnTo>
                  <a:lnTo>
                    <a:pt x="408" y="340"/>
                  </a:lnTo>
                  <a:lnTo>
                    <a:pt x="243" y="62"/>
                  </a:lnTo>
                  <a:lnTo>
                    <a:pt x="256" y="54"/>
                  </a:lnTo>
                  <a:lnTo>
                    <a:pt x="269" y="48"/>
                  </a:lnTo>
                  <a:lnTo>
                    <a:pt x="283" y="41"/>
                  </a:lnTo>
                  <a:lnTo>
                    <a:pt x="296" y="36"/>
                  </a:lnTo>
                  <a:lnTo>
                    <a:pt x="310" y="30"/>
                  </a:lnTo>
                  <a:lnTo>
                    <a:pt x="324" y="25"/>
                  </a:lnTo>
                  <a:lnTo>
                    <a:pt x="339" y="21"/>
                  </a:lnTo>
                  <a:lnTo>
                    <a:pt x="353" y="16"/>
                  </a:lnTo>
                  <a:lnTo>
                    <a:pt x="368" y="13"/>
                  </a:lnTo>
                  <a:lnTo>
                    <a:pt x="383" y="10"/>
                  </a:lnTo>
                  <a:lnTo>
                    <a:pt x="398" y="7"/>
                  </a:lnTo>
                  <a:lnTo>
                    <a:pt x="413" y="4"/>
                  </a:lnTo>
                  <a:lnTo>
                    <a:pt x="428" y="2"/>
                  </a:lnTo>
                  <a:lnTo>
                    <a:pt x="445" y="1"/>
                  </a:lnTo>
                  <a:lnTo>
                    <a:pt x="460" y="0"/>
                  </a:lnTo>
                  <a:lnTo>
                    <a:pt x="476" y="0"/>
                  </a:lnTo>
                  <a:lnTo>
                    <a:pt x="490" y="0"/>
                  </a:lnTo>
                  <a:lnTo>
                    <a:pt x="505" y="1"/>
                  </a:lnTo>
                  <a:lnTo>
                    <a:pt x="519" y="2"/>
                  </a:lnTo>
                  <a:lnTo>
                    <a:pt x="533" y="3"/>
                  </a:lnTo>
                  <a:lnTo>
                    <a:pt x="547" y="5"/>
                  </a:lnTo>
                  <a:lnTo>
                    <a:pt x="561" y="8"/>
                  </a:lnTo>
                  <a:lnTo>
                    <a:pt x="575" y="11"/>
                  </a:lnTo>
                  <a:lnTo>
                    <a:pt x="589" y="13"/>
                  </a:lnTo>
                  <a:lnTo>
                    <a:pt x="602" y="17"/>
                  </a:lnTo>
                  <a:lnTo>
                    <a:pt x="615" y="21"/>
                  </a:lnTo>
                  <a:lnTo>
                    <a:pt x="629" y="25"/>
                  </a:lnTo>
                  <a:lnTo>
                    <a:pt x="642" y="29"/>
                  </a:lnTo>
                  <a:lnTo>
                    <a:pt x="654" y="35"/>
                  </a:lnTo>
                  <a:lnTo>
                    <a:pt x="667" y="40"/>
                  </a:lnTo>
                  <a:lnTo>
                    <a:pt x="680" y="45"/>
                  </a:lnTo>
                  <a:lnTo>
                    <a:pt x="692" y="52"/>
                  </a:lnTo>
                  <a:lnTo>
                    <a:pt x="622" y="120"/>
                  </a:lnTo>
                  <a:lnTo>
                    <a:pt x="617" y="117"/>
                  </a:lnTo>
                  <a:lnTo>
                    <a:pt x="612" y="114"/>
                  </a:lnTo>
                  <a:lnTo>
                    <a:pt x="606" y="112"/>
                  </a:lnTo>
                  <a:lnTo>
                    <a:pt x="601" y="110"/>
                  </a:lnTo>
                  <a:lnTo>
                    <a:pt x="595" y="109"/>
                  </a:lnTo>
                  <a:lnTo>
                    <a:pt x="589" y="108"/>
                  </a:lnTo>
                  <a:lnTo>
                    <a:pt x="583" y="107"/>
                  </a:lnTo>
                  <a:lnTo>
                    <a:pt x="576" y="107"/>
                  </a:lnTo>
                  <a:lnTo>
                    <a:pt x="558" y="109"/>
                  </a:lnTo>
                  <a:lnTo>
                    <a:pt x="542" y="113"/>
                  </a:lnTo>
                  <a:lnTo>
                    <a:pt x="527" y="122"/>
                  </a:lnTo>
                  <a:lnTo>
                    <a:pt x="513" y="133"/>
                  </a:lnTo>
                  <a:lnTo>
                    <a:pt x="502" y="146"/>
                  </a:lnTo>
                  <a:lnTo>
                    <a:pt x="493" y="160"/>
                  </a:lnTo>
                  <a:lnTo>
                    <a:pt x="488" y="177"/>
                  </a:lnTo>
                  <a:lnTo>
                    <a:pt x="486" y="194"/>
                  </a:lnTo>
                  <a:lnTo>
                    <a:pt x="487" y="210"/>
                  </a:lnTo>
                  <a:lnTo>
                    <a:pt x="491" y="224"/>
                  </a:lnTo>
                  <a:lnTo>
                    <a:pt x="497" y="237"/>
                  </a:lnTo>
                  <a:lnTo>
                    <a:pt x="506" y="248"/>
                  </a:lnTo>
                  <a:lnTo>
                    <a:pt x="517" y="257"/>
                  </a:lnTo>
                  <a:lnTo>
                    <a:pt x="530" y="263"/>
                  </a:lnTo>
                  <a:lnTo>
                    <a:pt x="545" y="267"/>
                  </a:lnTo>
                  <a:lnTo>
                    <a:pt x="561" y="269"/>
                  </a:lnTo>
                  <a:lnTo>
                    <a:pt x="579" y="266"/>
                  </a:lnTo>
                  <a:lnTo>
                    <a:pt x="597" y="262"/>
                  </a:lnTo>
                  <a:lnTo>
                    <a:pt x="612" y="255"/>
                  </a:lnTo>
                  <a:lnTo>
                    <a:pt x="625" y="244"/>
                  </a:lnTo>
                  <a:lnTo>
                    <a:pt x="637" y="231"/>
                  </a:lnTo>
                  <a:lnTo>
                    <a:pt x="644" y="216"/>
                  </a:lnTo>
                  <a:lnTo>
                    <a:pt x="650" y="200"/>
                  </a:lnTo>
                  <a:lnTo>
                    <a:pt x="652" y="181"/>
                  </a:lnTo>
                  <a:lnTo>
                    <a:pt x="650" y="162"/>
                  </a:lnTo>
                  <a:lnTo>
                    <a:pt x="644" y="146"/>
                  </a:lnTo>
                  <a:lnTo>
                    <a:pt x="635" y="131"/>
                  </a:lnTo>
                  <a:lnTo>
                    <a:pt x="622" y="120"/>
                  </a:lnTo>
                  <a:lnTo>
                    <a:pt x="692" y="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/>
              <a:t>Przypomnienie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5661025"/>
            <a:ext cx="8435975" cy="566738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pl-PL"/>
              <a:t>Wejścia do podłączenia myszki</a:t>
            </a:r>
          </a:p>
        </p:txBody>
      </p:sp>
      <p:pic>
        <p:nvPicPr>
          <p:cNvPr id="6799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08050"/>
            <a:ext cx="6121400" cy="367347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/>
              <a:t>Przypomnienie</a:t>
            </a:r>
          </a:p>
        </p:txBody>
      </p:sp>
      <p:sp>
        <p:nvSpPr>
          <p:cNvPr id="68198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5661025"/>
            <a:ext cx="8435975" cy="566738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pl-PL"/>
              <a:t>Wejścia do podłączenia klawiatury</a:t>
            </a:r>
          </a:p>
        </p:txBody>
      </p:sp>
      <p:pic>
        <p:nvPicPr>
          <p:cNvPr id="6819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81075"/>
            <a:ext cx="6265863" cy="374332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/>
              <a:t>Agenda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8763000" cy="5029200"/>
          </a:xfrm>
          <a:noFill/>
          <a:ln/>
        </p:spPr>
        <p:txBody>
          <a:bodyPr/>
          <a:lstStyle/>
          <a:p>
            <a:r>
              <a:rPr lang="pl-PL"/>
              <a:t>Budowa i zasada działania klawiatury</a:t>
            </a:r>
          </a:p>
          <a:p>
            <a:r>
              <a:rPr lang="pl-PL">
                <a:solidFill>
                  <a:srgbClr val="969696"/>
                </a:solidFill>
              </a:rPr>
              <a:t>Budowa i zasada działania myszki kulkowej</a:t>
            </a:r>
          </a:p>
          <a:p>
            <a:r>
              <a:rPr lang="pl-PL">
                <a:solidFill>
                  <a:srgbClr val="969696"/>
                </a:solidFill>
              </a:rPr>
              <a:t>Budowa i zasada działania myszki optycznej</a:t>
            </a:r>
          </a:p>
          <a:p>
            <a:r>
              <a:rPr lang="pl-PL">
                <a:solidFill>
                  <a:srgbClr val="969696"/>
                </a:solidFill>
              </a:rPr>
              <a:t>Budowa i zasada działania myszki bezprzewodowej</a:t>
            </a:r>
          </a:p>
          <a:p>
            <a:r>
              <a:rPr lang="pl-PL">
                <a:solidFill>
                  <a:srgbClr val="969696"/>
                </a:solidFill>
              </a:rPr>
              <a:t>Budowa i zasada działania trackballa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23898"/>
          </a:xfrm>
        </p:spPr>
        <p:txBody>
          <a:bodyPr/>
          <a:lstStyle/>
          <a:p>
            <a:r>
              <a:rPr lang="pl-PL" sz="3200" dirty="0"/>
              <a:t>Budowa i zasada działania klawiatury</a:t>
            </a:r>
            <a:endParaRPr lang="en-US" sz="3200" dirty="0"/>
          </a:p>
        </p:txBody>
      </p:sp>
      <p:sp>
        <p:nvSpPr>
          <p:cNvPr id="492547" name="Rectangle 3"/>
          <p:cNvSpPr>
            <a:spLocks noChangeArrowheads="1"/>
          </p:cNvSpPr>
          <p:nvPr/>
        </p:nvSpPr>
        <p:spPr bwMode="auto">
          <a:xfrm>
            <a:off x="214282" y="1928802"/>
            <a:ext cx="86423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l-PL" sz="2800" b="1" dirty="0">
                <a:solidFill>
                  <a:schemeClr val="bg1"/>
                </a:solidFill>
              </a:rPr>
              <a:t>Klawiatura</a:t>
            </a:r>
            <a:r>
              <a:rPr lang="pl-PL" sz="2800" dirty="0">
                <a:solidFill>
                  <a:schemeClr val="bg1"/>
                </a:solidFill>
              </a:rPr>
              <a:t> - uporządkowany zestaw klawiszy</a:t>
            </a:r>
          </a:p>
          <a:p>
            <a:pPr marL="342900" indent="-342900">
              <a:spcBef>
                <a:spcPct val="20000"/>
              </a:spcBef>
            </a:pPr>
            <a:r>
              <a:rPr lang="pl-PL" sz="2800" dirty="0">
                <a:solidFill>
                  <a:schemeClr val="bg1"/>
                </a:solidFill>
              </a:rPr>
              <a:t>służący do ręcznego sterowania urządzeniem, </a:t>
            </a:r>
          </a:p>
          <a:p>
            <a:pPr marL="342900" indent="-342900">
              <a:spcBef>
                <a:spcPct val="20000"/>
              </a:spcBef>
            </a:pPr>
            <a:r>
              <a:rPr lang="pl-PL" sz="2800" dirty="0">
                <a:solidFill>
                  <a:schemeClr val="bg1"/>
                </a:solidFill>
              </a:rPr>
              <a:t>wprowadzania danych. </a:t>
            </a:r>
          </a:p>
        </p:txBody>
      </p:sp>
      <p:sp>
        <p:nvSpPr>
          <p:cNvPr id="492549" name="Text Box 5"/>
          <p:cNvSpPr txBox="1">
            <a:spLocks noChangeArrowheads="1"/>
          </p:cNvSpPr>
          <p:nvPr/>
        </p:nvSpPr>
        <p:spPr bwMode="auto">
          <a:xfrm>
            <a:off x="250825" y="5516563"/>
            <a:ext cx="8208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pic>
        <p:nvPicPr>
          <p:cNvPr id="608262" name="Picture 1030" descr="800px-Keyboard-gray-old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3860800"/>
            <a:ext cx="4033837" cy="1679575"/>
          </a:xfrm>
          <a:prstGeom prst="rect">
            <a:avLst/>
          </a:prstGeom>
          <a:noFill/>
        </p:spPr>
      </p:pic>
      <p:sp>
        <p:nvSpPr>
          <p:cNvPr id="608263" name="Text Box 1031"/>
          <p:cNvSpPr txBox="1">
            <a:spLocks noChangeArrowheads="1"/>
          </p:cNvSpPr>
          <p:nvPr/>
        </p:nvSpPr>
        <p:spPr bwMode="auto">
          <a:xfrm>
            <a:off x="4572000" y="5805488"/>
            <a:ext cx="424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dirty="0">
                <a:solidFill>
                  <a:schemeClr val="bg1"/>
                </a:solidFill>
              </a:rPr>
              <a:t>Standardowa klawiatura</a:t>
            </a:r>
            <a:r>
              <a:rPr lang="pl-PL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08265" name="Picture 1033" descr="800px-Keyboard-wireless-black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3860800"/>
            <a:ext cx="4392613" cy="1708150"/>
          </a:xfrm>
          <a:prstGeom prst="rect">
            <a:avLst/>
          </a:prstGeom>
          <a:noFill/>
        </p:spPr>
      </p:pic>
      <p:sp>
        <p:nvSpPr>
          <p:cNvPr id="608266" name="Text Box 1034"/>
          <p:cNvSpPr txBox="1">
            <a:spLocks noChangeArrowheads="1"/>
          </p:cNvSpPr>
          <p:nvPr/>
        </p:nvSpPr>
        <p:spPr bwMode="auto">
          <a:xfrm>
            <a:off x="323850" y="5734050"/>
            <a:ext cx="424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dirty="0">
                <a:solidFill>
                  <a:schemeClr val="bg1"/>
                </a:solidFill>
              </a:rPr>
              <a:t>Klawiatura "multimedialna"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Budowa i zasada działania klawiatury</a:t>
            </a:r>
            <a:endParaRPr lang="en-US" dirty="0"/>
          </a:p>
        </p:txBody>
      </p:sp>
      <p:sp>
        <p:nvSpPr>
          <p:cNvPr id="686083" name="Rectangle 3"/>
          <p:cNvSpPr>
            <a:spLocks noChangeArrowheads="1"/>
          </p:cNvSpPr>
          <p:nvPr/>
        </p:nvSpPr>
        <p:spPr bwMode="auto">
          <a:xfrm>
            <a:off x="250825" y="2500306"/>
            <a:ext cx="8642350" cy="366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l-PL" sz="2800" dirty="0">
                <a:solidFill>
                  <a:schemeClr val="bg1"/>
                </a:solidFill>
              </a:rPr>
              <a:t>Klawiatura zawiera różnego rodzaju klawisze: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alfabetyczne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cyfrowe,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znaków specjalnych,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funkcji specjalnych,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o znaczeniu definiowanym przez użytkownika </a:t>
            </a:r>
          </a:p>
        </p:txBody>
      </p:sp>
      <p:sp>
        <p:nvSpPr>
          <p:cNvPr id="686084" name="Text Box 4"/>
          <p:cNvSpPr txBox="1">
            <a:spLocks noChangeArrowheads="1"/>
          </p:cNvSpPr>
          <p:nvPr/>
        </p:nvSpPr>
        <p:spPr bwMode="auto">
          <a:xfrm>
            <a:off x="250825" y="5516563"/>
            <a:ext cx="8208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ek 2">
  <a:themeElements>
    <a:clrScheme name="Irek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rek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k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k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k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k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k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k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k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k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k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k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k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lux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3775</TotalTime>
  <Words>1549</Words>
  <Application>Microsoft Office PowerPoint</Application>
  <PresentationFormat>Pokaz na ekranie (4:3)</PresentationFormat>
  <Paragraphs>188</Paragraphs>
  <Slides>45</Slides>
  <Notes>27</Notes>
  <HiddenSlides>21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45</vt:i4>
      </vt:variant>
    </vt:vector>
  </HeadingPairs>
  <TitlesOfParts>
    <vt:vector size="47" baseType="lpstr">
      <vt:lpstr>Irek 2</vt:lpstr>
      <vt:lpstr>delux</vt:lpstr>
      <vt:lpstr>Urządzenia techniki komputerowej Identyfikacja i charakteryzowanie urządzeń zewnętrznych komputera </vt:lpstr>
      <vt:lpstr>Cel zajęć</vt:lpstr>
      <vt:lpstr>Agenda</vt:lpstr>
      <vt:lpstr>Przypomnienie</vt:lpstr>
      <vt:lpstr>Przypomnienie</vt:lpstr>
      <vt:lpstr>Przypomnienie</vt:lpstr>
      <vt:lpstr>Agenda</vt:lpstr>
      <vt:lpstr>Budowa i zasada działania klawiatury</vt:lpstr>
      <vt:lpstr>Budowa i zasada działania klawiatury</vt:lpstr>
      <vt:lpstr>Budowa i zasada działania klawiatury</vt:lpstr>
      <vt:lpstr>Budowa i zasada działania klawiatury</vt:lpstr>
      <vt:lpstr>Budowa i zasada działania klawiatury</vt:lpstr>
      <vt:lpstr>Slajd 13</vt:lpstr>
      <vt:lpstr>Budowa i zasada działania klawiatury</vt:lpstr>
      <vt:lpstr>Budowa i zasada działania klawiatury</vt:lpstr>
      <vt:lpstr>Agenda</vt:lpstr>
      <vt:lpstr>Budowa klawiatury </vt:lpstr>
      <vt:lpstr>Przełącznik w pełni mechaniczny</vt:lpstr>
      <vt:lpstr>Przełącznik z elementem piankowym</vt:lpstr>
      <vt:lpstr>Przełącznik z gumową kopułką</vt:lpstr>
      <vt:lpstr>Przełącznik membranowy</vt:lpstr>
      <vt:lpstr>Ogólne działanie</vt:lpstr>
      <vt:lpstr>Ogólne działanie</vt:lpstr>
      <vt:lpstr>Slajd 24</vt:lpstr>
      <vt:lpstr>Klawiatury z przełącznikami pojemnościowymi </vt:lpstr>
      <vt:lpstr>Klawiatury z przełącznikami pojemnościowymi </vt:lpstr>
      <vt:lpstr>Klawiatury z przełącznikami pojemnościowymi </vt:lpstr>
      <vt:lpstr>Budowa i zasada działania myszki kulkowej</vt:lpstr>
      <vt:lpstr>Budowa i zasada działania myszki kulkowej</vt:lpstr>
      <vt:lpstr>Budowa i zasada działania myszki kulkowej</vt:lpstr>
      <vt:lpstr>Budowa i zasada działania myszki kulkowej</vt:lpstr>
      <vt:lpstr>Budowa i zasada działania myszki kulkowej</vt:lpstr>
      <vt:lpstr>Budowa i zasada działania myszki kulkowej</vt:lpstr>
      <vt:lpstr>Agenda</vt:lpstr>
      <vt:lpstr>Budowa i zasada działania myszki optycznej</vt:lpstr>
      <vt:lpstr>Budowa i zasada działania myszki optycznej</vt:lpstr>
      <vt:lpstr>Agenda</vt:lpstr>
      <vt:lpstr>Budowa i zasada działania myszki bezprzewodowej</vt:lpstr>
      <vt:lpstr>Budowa i zasada działania myszki bezprzewodowej</vt:lpstr>
      <vt:lpstr>Agenda</vt:lpstr>
      <vt:lpstr>Budowa i zasada działania trackballa</vt:lpstr>
      <vt:lpstr>Ćwiczenie</vt:lpstr>
      <vt:lpstr>Ćwiczenia</vt:lpstr>
      <vt:lpstr>Podsumowanie</vt:lpstr>
      <vt:lpstr>Pytania</vt:lpstr>
    </vt:vector>
  </TitlesOfParts>
  <Company>COMBIDATA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Urządzenia techniki komputerowej Identyfikacja i charakteryzowanie urządzeń zewnętrznych komputera</dc:title>
  <dc:creator>IS</dc:creator>
  <cp:lastModifiedBy>DI</cp:lastModifiedBy>
  <cp:revision>22</cp:revision>
  <dcterms:created xsi:type="dcterms:W3CDTF">2005-08-12T11:10:32Z</dcterms:created>
  <dcterms:modified xsi:type="dcterms:W3CDTF">2013-10-07T04:16:25Z</dcterms:modified>
</cp:coreProperties>
</file>